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Proxima Nova"/>
      <p:regular r:id="rId35"/>
      <p:bold r:id="rId36"/>
      <p:italic r:id="rId37"/>
      <p:boldItalic r:id="rId38"/>
    </p:embeddedFont>
    <p:embeddedFont>
      <p:font typeface="Lato"/>
      <p:regular r:id="rId39"/>
      <p:bold r:id="rId40"/>
      <p:italic r:id="rId41"/>
      <p:boldItalic r:id="rId42"/>
    </p:embeddedFont>
    <p:embeddedFont>
      <p:font typeface="Arial Narrow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92DDAC0-CDCA-4F24-A406-C9E085660AE2}">
  <a:tblStyle styleId="{F92DDAC0-CDCA-4F24-A406-C9E085660AE2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EF4E7"/>
          </a:solidFill>
        </a:fill>
      </a:tcStyle>
    </a:wholeTbl>
    <a:band1H>
      <a:tcTxStyle b="off" i="off"/>
      <a:tcStyle>
        <a:fill>
          <a:solidFill>
            <a:srgbClr val="DBE9C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BE9CB"/>
          </a:solidFill>
        </a:fill>
      </a:tcStyle>
    </a:band1V>
    <a:band2V>
      <a:tcTxStyle b="off" i="off"/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.fntdata"/><Relationship Id="rId20" Type="http://schemas.openxmlformats.org/officeDocument/2006/relationships/slide" Target="slides/slide14.xml"/><Relationship Id="rId42" Type="http://schemas.openxmlformats.org/officeDocument/2006/relationships/font" Target="fonts/Lato-boldItalic.fntdata"/><Relationship Id="rId41" Type="http://schemas.openxmlformats.org/officeDocument/2006/relationships/font" Target="fonts/Lato-italic.fntdata"/><Relationship Id="rId22" Type="http://schemas.openxmlformats.org/officeDocument/2006/relationships/slide" Target="slides/slide16.xml"/><Relationship Id="rId44" Type="http://schemas.openxmlformats.org/officeDocument/2006/relationships/font" Target="fonts/ArialNarrow-bold.fntdata"/><Relationship Id="rId21" Type="http://schemas.openxmlformats.org/officeDocument/2006/relationships/slide" Target="slides/slide15.xml"/><Relationship Id="rId43" Type="http://schemas.openxmlformats.org/officeDocument/2006/relationships/font" Target="fonts/ArialNarrow-regular.fntdata"/><Relationship Id="rId24" Type="http://schemas.openxmlformats.org/officeDocument/2006/relationships/slide" Target="slides/slide18.xml"/><Relationship Id="rId46" Type="http://schemas.openxmlformats.org/officeDocument/2006/relationships/font" Target="fonts/ArialNarrow-boldItalic.fntdata"/><Relationship Id="rId23" Type="http://schemas.openxmlformats.org/officeDocument/2006/relationships/slide" Target="slides/slide17.xml"/><Relationship Id="rId45" Type="http://schemas.openxmlformats.org/officeDocument/2006/relationships/font" Target="fonts/ArialNarrow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roximaNova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ProximaNova-italic.fntdata"/><Relationship Id="rId14" Type="http://schemas.openxmlformats.org/officeDocument/2006/relationships/slide" Target="slides/slide8.xml"/><Relationship Id="rId36" Type="http://schemas.openxmlformats.org/officeDocument/2006/relationships/font" Target="fonts/ProximaNova-bold.fntdata"/><Relationship Id="rId17" Type="http://schemas.openxmlformats.org/officeDocument/2006/relationships/slide" Target="slides/slide11.xml"/><Relationship Id="rId39" Type="http://schemas.openxmlformats.org/officeDocument/2006/relationships/font" Target="fonts/Lato-regular.fntdata"/><Relationship Id="rId16" Type="http://schemas.openxmlformats.org/officeDocument/2006/relationships/slide" Target="slides/slide10.xml"/><Relationship Id="rId38" Type="http://schemas.openxmlformats.org/officeDocument/2006/relationships/font" Target="fonts/ProximaNova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e0fa1138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e0fa1138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6e0fa1138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6e0fa1138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6e0fa1138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6e0fa1138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6e0fa1138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6e0fa1138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e0fa1138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6e0fa1138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6e0fa1138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6e0fa113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6e0fa1138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6e0fa1138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e0fa1138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6e0fa1138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8e186997c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8e186997c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8e186997c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8e186997c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43cb0659b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g143cb0659b3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6e0fa1138d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6e0fa1138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6e0fa1138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6e0fa1138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6e0fa1138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6e0fa1138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6e0fa1138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6e0fa1138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6e0fa1138d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6e0fa1138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25f2303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25f2303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86ca2f4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586ca2f4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43cb0659b3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g143cb0659b3_0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43cb0659b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8" name="Google Shape;278;g143cb0659b3_0_2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7c4bffc7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7c4bffc7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e186997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8e186997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43cb0659b3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43cb0659b3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7425f2303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g27425f23037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425f2303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425f2303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425f2303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7425f2303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425f2303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425f2303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mygs.girlscouts.org/event-detail?id=623-05302023-MS001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hyperlink" Target="https://www.sdgirlscouts.org/content/dam/girlscouts-sdgirlscouts/documents/Events/vcc/vc-2023/VC_2023_Break_Out_Session_Descriptions.pd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DBJ@gssunnytrails.com" TargetMode="External"/><Relationship Id="rId4" Type="http://schemas.openxmlformats.org/officeDocument/2006/relationships/hyperlink" Target="mailto:CSA@gssunnytrails.com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Relationship Id="rId6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DBJ@gssunnytrails.com" TargetMode="External"/><Relationship Id="rId4" Type="http://schemas.openxmlformats.org/officeDocument/2006/relationships/hyperlink" Target="mailto:CSA@gssunnytrails.com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CSA@gssunnytrails.com" TargetMode="External"/><Relationship Id="rId4" Type="http://schemas.openxmlformats.org/officeDocument/2006/relationships/hyperlink" Target="mailto:DBJ@gssunnytrails.com" TargetMode="External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hyperlink" Target="mailto:DBJ@gssunnytrails.com" TargetMode="External"/><Relationship Id="rId5" Type="http://schemas.openxmlformats.org/officeDocument/2006/relationships/hyperlink" Target="mailto:CSA@gssunnytrails.com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>
                <a:latin typeface="Trebuchet MS"/>
                <a:ea typeface="Trebuchet MS"/>
                <a:cs typeface="Trebuchet MS"/>
                <a:sym typeface="Trebuchet MS"/>
              </a:rPr>
              <a:t>Welcome!  </a:t>
            </a:r>
            <a:endParaRPr sz="418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>
                <a:latin typeface="Trebuchet MS"/>
                <a:ea typeface="Trebuchet MS"/>
                <a:cs typeface="Trebuchet MS"/>
                <a:sym typeface="Trebuchet MS"/>
              </a:rPr>
              <a:t>Sunny Trails Service Unit Meeting</a:t>
            </a:r>
            <a:endParaRPr sz="418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>
                <a:latin typeface="Trebuchet MS"/>
                <a:ea typeface="Trebuchet MS"/>
                <a:cs typeface="Trebuchet MS"/>
                <a:sym typeface="Trebuchet MS"/>
              </a:rPr>
              <a:t>August 17, 2023</a:t>
            </a:r>
            <a:endParaRPr sz="418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joining us.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meeting will start soon!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Volunteer Essentials is </a:t>
            </a:r>
            <a:b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Girl Scout volunteer handbook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Easily find what you need to get started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your Girl Scout journey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search for answers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throughout the year.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750" y="246142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3164150" y="2461425"/>
            <a:ext cx="3750600" cy="17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1: All About Girl Scouts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2: Engaging Girls and Families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3: Troop Management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4: Safety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5: Troop Finances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6: Product Program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00" y="107562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/>
          <p:nvPr/>
        </p:nvSpPr>
        <p:spPr>
          <a:xfrm>
            <a:off x="2696700" y="1060200"/>
            <a:ext cx="3899100" cy="3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1: All About Girl Scouts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Promise/Law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Uniforms / Badges / Journeys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 Girl Scout Days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Ceremonies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Leader Training - getting started and mandated reporter training - both online, First Aid, level training online, Outdoor Training, Highest Awards, Troop Tripping, Enrichment - Volunteer Conference/Outdoor Skills Weekend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Things to do with Girls (Meetings, Outdoors, Travel, Journeys/Badges, Highest Awards)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00" y="108537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/>
        </p:nvSpPr>
        <p:spPr>
          <a:xfrm>
            <a:off x="2696700" y="1085375"/>
            <a:ext cx="3750600" cy="29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2: Engaging Girls and Families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Girl Development by level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Tips for talking to and working with girls,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Parent Meeting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Getting help from parents,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Volunteer Toolkit - organize your year - badges, journey, special girl scout days, field trips to help with the badges or journey, service unit events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00" y="107562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2696700" y="1085375"/>
            <a:ext cx="3750600" cy="24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3: Troop Management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 Troop Meetings using volunteer toolkit,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Activities &amp; Outings,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Resolving Conflict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00" y="107562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2696700" y="1085375"/>
            <a:ext cx="3750600" cy="3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4: Safety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Required forms,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Safety Activity Checkpoints,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&amp; First Aid,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buddy system,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Vaccines,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Requesting Approval,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Insurance &amp;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Accidents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Overnights,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Creating a Safe Space,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 Program Safety,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00" y="109392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2696700" y="1085375"/>
            <a:ext cx="3750600" cy="3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5: Troop Finances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troops get money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opening a troop account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Budgeting &amp; tracking </a:t>
            </a: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reporting finances (by June 1)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Financial assistance 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00" y="109392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2696700" y="1085375"/>
            <a:ext cx="3750600" cy="23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6: Product Program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Cookies &amp; Fall Program,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Skills Girls Learn,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proceeds go,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Volunteer’s Role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Essentials</a:t>
            </a:r>
            <a:endParaRPr/>
          </a:p>
        </p:txBody>
      </p:sp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404000" y="1017725"/>
            <a:ext cx="2600700" cy="30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00" y="1093925"/>
            <a:ext cx="162877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/>
        </p:nvSpPr>
        <p:spPr>
          <a:xfrm>
            <a:off x="2696700" y="1085375"/>
            <a:ext cx="3750600" cy="23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Chapter 6: Product Program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Cookies &amp; Fall Program,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Skills Girls Learn,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proceeds go,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Training,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Volunteer’s Role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1712525" y="3811125"/>
            <a:ext cx="40695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/>
                <a:ea typeface="Times New Roman"/>
                <a:cs typeface="Times New Roman"/>
                <a:sym typeface="Times New Roman"/>
              </a:rPr>
              <a:t>QUESTIONS? 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/>
        </p:nvSpPr>
        <p:spPr>
          <a:xfrm>
            <a:off x="406425" y="392400"/>
            <a:ext cx="346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Camp Surf</a:t>
            </a:r>
            <a:r>
              <a:rPr b="1" lang="en" sz="35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en" sz="31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2022</a:t>
            </a:r>
            <a:endParaRPr b="1" sz="31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500" y="2604050"/>
            <a:ext cx="3223800" cy="2417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5" name="Google Shape;21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4500" y="236500"/>
            <a:ext cx="2973524" cy="22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 rotWithShape="1">
          <a:blip r:embed="rId5">
            <a:alphaModFix/>
          </a:blip>
          <a:srcRect b="2849" l="-18830" r="18830" t="-2850"/>
          <a:stretch/>
        </p:blipFill>
        <p:spPr>
          <a:xfrm>
            <a:off x="-132375" y="1960325"/>
            <a:ext cx="3274868" cy="245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0850" y="1115704"/>
            <a:ext cx="2859050" cy="21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>
            <p:ph type="title"/>
          </p:nvPr>
        </p:nvSpPr>
        <p:spPr>
          <a:xfrm>
            <a:off x="4807550" y="399300"/>
            <a:ext cx="4127400" cy="15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400"/>
              <a:t>Saturday, Aug. 26</a:t>
            </a:r>
            <a:br>
              <a:rPr b="1" lang="en" sz="1400"/>
            </a:br>
            <a:r>
              <a:rPr b="1" lang="en" sz="1400"/>
              <a:t>8 a.m.-3:45 p.m.</a:t>
            </a:r>
            <a:br>
              <a:rPr b="1" lang="en" sz="1400"/>
            </a:br>
            <a:r>
              <a:rPr b="1" lang="en" sz="1400"/>
              <a:t>Balboa Campus</a:t>
            </a:r>
            <a:br>
              <a:rPr b="1" lang="en" sz="1400"/>
            </a:br>
            <a:r>
              <a:rPr b="1" lang="en" sz="1400">
                <a:solidFill>
                  <a:srgbClr val="00AE58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Registration closes Sunday, Aug. 20</a:t>
            </a:r>
            <a:endParaRPr b="1" sz="1400">
              <a:solidFill>
                <a:srgbClr val="00AE5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B25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2875" y="2136600"/>
            <a:ext cx="2556050" cy="25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975" y="146153"/>
            <a:ext cx="4127400" cy="162559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 txBox="1"/>
          <p:nvPr/>
        </p:nvSpPr>
        <p:spPr>
          <a:xfrm>
            <a:off x="529875" y="2046425"/>
            <a:ext cx="5262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All attendees will enjoy </a:t>
            </a:r>
            <a:r>
              <a:rPr lang="en" sz="1800">
                <a:solidFill>
                  <a:srgbClr val="00AE58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inspiring sessions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, a catered lunch, time with community partners, networking with Girl Scout friends old and new, previewing the 2024 product program, and snagging special deals from the Girl Scout store.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Register now @ sdgirlscouts.org 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1656125" y="891450"/>
            <a:ext cx="6096000" cy="975900"/>
          </a:xfrm>
          <a:prstGeom prst="rect">
            <a:avLst/>
          </a:prstGeom>
          <a:noFill/>
          <a:ln cap="flat" cmpd="sng" w="9525">
            <a:solidFill>
              <a:srgbClr val="00A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2400"/>
              <a:buFont typeface="Trebuchet MS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Sunny Trails Service Unit Managers</a:t>
            </a:r>
            <a:endParaRPr b="0" i="0" sz="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67" name="Google Shape;67;p15"/>
          <p:cNvGraphicFramePr/>
          <p:nvPr/>
        </p:nvGraphicFramePr>
        <p:xfrm>
          <a:off x="1656137" y="19915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{F92DDAC0-CDCA-4F24-A406-C9E085660AE2}</a:tableStyleId>
              </a:tblPr>
              <a:tblGrid>
                <a:gridCol w="3048000"/>
                <a:gridCol w="3048000"/>
              </a:tblGrid>
              <a:tr h="1603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Arial"/>
                        <a:buNone/>
                      </a:pPr>
                      <a:r>
                        <a:t/>
                      </a:r>
                      <a:endParaRPr sz="3300" u="none" cap="none" strike="noStrike">
                        <a:solidFill>
                          <a:srgbClr val="3F781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1B25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1B255"/>
                    </a:solidFill>
                  </a:tcPr>
                </a:tc>
              </a:tr>
              <a:tr h="675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>
                          <a:solidFill>
                            <a:srgbClr val="3D7418"/>
                          </a:solidFill>
                        </a:rPr>
                        <a:t>Cindy Saenz</a:t>
                      </a:r>
                      <a:r>
                        <a:rPr lang="en" sz="2100" u="none" cap="none" strike="noStrike">
                          <a:solidFill>
                            <a:srgbClr val="3D7418"/>
                          </a:solidFill>
                        </a:rPr>
                        <a:t> </a:t>
                      </a:r>
                      <a:endParaRPr sz="1100" u="none" cap="none" strike="noStrike">
                        <a:solidFill>
                          <a:srgbClr val="3D7418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sng" cap="none" strike="noStrike">
                          <a:solidFill>
                            <a:srgbClr val="3D7418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DBJ@gssunnytrails.com</a:t>
                      </a:r>
                      <a:endParaRPr sz="1200" u="none" cap="none" strike="noStrike">
                        <a:solidFill>
                          <a:srgbClr val="3D7418"/>
                        </a:solidFill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>
                          <a:solidFill>
                            <a:srgbClr val="3D7418"/>
                          </a:solidFill>
                        </a:rPr>
                        <a:t>Julia Robles</a:t>
                      </a:r>
                      <a:endParaRPr sz="1100" u="none" cap="none" strike="noStrike">
                        <a:solidFill>
                          <a:srgbClr val="3D7418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sng" cap="none" strike="noStrike">
                          <a:solidFill>
                            <a:srgbClr val="3D7418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CSA@gssunnytrails.com</a:t>
                      </a:r>
                      <a:endParaRPr sz="3000" u="none" cap="none" strike="noStrike">
                        <a:solidFill>
                          <a:srgbClr val="3D7418"/>
                        </a:solidFill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68" name="Google Shape;68;p15"/>
          <p:cNvSpPr/>
          <p:nvPr/>
        </p:nvSpPr>
        <p:spPr>
          <a:xfrm rot="-1632545">
            <a:off x="1098990" y="1750260"/>
            <a:ext cx="1181658" cy="1094990"/>
          </a:xfrm>
          <a:prstGeom prst="ellipse">
            <a:avLst/>
          </a:prstGeom>
          <a:solidFill>
            <a:schemeClr val="lt1"/>
          </a:solidFill>
          <a:ln cap="rnd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9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Your Meeting Host Tonight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5">
            <a:alphaModFix/>
          </a:blip>
          <a:srcRect b="2996" l="0" r="11008" t="16894"/>
          <a:stretch/>
        </p:blipFill>
        <p:spPr>
          <a:xfrm>
            <a:off x="2543125" y="2066174"/>
            <a:ext cx="1235985" cy="148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1975" y="2091575"/>
            <a:ext cx="1069906" cy="14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3"/>
          <p:cNvPicPr preferRelativeResize="0"/>
          <p:nvPr/>
        </p:nvPicPr>
        <p:blipFill rotWithShape="1">
          <a:blip r:embed="rId3">
            <a:alphaModFix/>
          </a:blip>
          <a:srcRect b="0" l="0" r="0" t="52376"/>
          <a:stretch/>
        </p:blipFill>
        <p:spPr>
          <a:xfrm>
            <a:off x="3736550" y="1763800"/>
            <a:ext cx="5333475" cy="328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 rotWithShape="1">
          <a:blip r:embed="rId3">
            <a:alphaModFix/>
          </a:blip>
          <a:srcRect b="47798" l="0" r="0" t="6422"/>
          <a:stretch/>
        </p:blipFill>
        <p:spPr>
          <a:xfrm>
            <a:off x="58725" y="52100"/>
            <a:ext cx="4684800" cy="277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4"/>
          <p:cNvPicPr preferRelativeResize="0"/>
          <p:nvPr/>
        </p:nvPicPr>
        <p:blipFill rotWithShape="1">
          <a:blip r:embed="rId3">
            <a:alphaModFix/>
          </a:blip>
          <a:srcRect b="49135" l="0" r="0" t="0"/>
          <a:stretch/>
        </p:blipFill>
        <p:spPr>
          <a:xfrm>
            <a:off x="4050" y="731375"/>
            <a:ext cx="4456500" cy="349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 rotWithShape="1">
          <a:blip r:embed="rId3">
            <a:alphaModFix/>
          </a:blip>
          <a:srcRect b="4615" l="0" r="0" t="50002"/>
          <a:stretch/>
        </p:blipFill>
        <p:spPr>
          <a:xfrm>
            <a:off x="4197025" y="688050"/>
            <a:ext cx="4942925" cy="35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5"/>
          <p:cNvPicPr preferRelativeResize="0"/>
          <p:nvPr/>
        </p:nvPicPr>
        <p:blipFill rotWithShape="1">
          <a:blip r:embed="rId3">
            <a:alphaModFix/>
          </a:blip>
          <a:srcRect b="24908" l="0" r="0" t="0"/>
          <a:stretch/>
        </p:blipFill>
        <p:spPr>
          <a:xfrm>
            <a:off x="2007575" y="17438"/>
            <a:ext cx="5128851" cy="5108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6"/>
          <p:cNvPicPr preferRelativeResize="0"/>
          <p:nvPr/>
        </p:nvPicPr>
        <p:blipFill rotWithShape="1">
          <a:blip r:embed="rId3">
            <a:alphaModFix/>
          </a:blip>
          <a:srcRect b="50003" l="0" r="0" t="19079"/>
          <a:stretch/>
        </p:blipFill>
        <p:spPr>
          <a:xfrm>
            <a:off x="2275250" y="96475"/>
            <a:ext cx="4084975" cy="17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 rotWithShape="1">
          <a:blip r:embed="rId3">
            <a:alphaModFix/>
          </a:blip>
          <a:srcRect b="11381" l="0" r="0" t="50000"/>
          <a:stretch/>
        </p:blipFill>
        <p:spPr>
          <a:xfrm>
            <a:off x="1466400" y="1875300"/>
            <a:ext cx="5857325" cy="31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7"/>
          <p:cNvPicPr preferRelativeResize="0"/>
          <p:nvPr/>
        </p:nvPicPr>
        <p:blipFill rotWithShape="1">
          <a:blip r:embed="rId3">
            <a:alphaModFix/>
          </a:blip>
          <a:srcRect b="0" l="0" r="0" t="13882"/>
          <a:stretch/>
        </p:blipFill>
        <p:spPr>
          <a:xfrm>
            <a:off x="2157225" y="69700"/>
            <a:ext cx="4505800" cy="502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Fall Sales</a:t>
            </a:r>
            <a:endParaRPr/>
          </a:p>
        </p:txBody>
      </p:sp>
      <p:sp>
        <p:nvSpPr>
          <p:cNvPr id="259" name="Google Shape;25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dates: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Sept-Oct: Online training is available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Mon, Oct. 2: Fall sales begin. Girls have access to M2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Sun, Oct. 22 @ 11:59 pm: Family deadline to enter in–person orders into M2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Wed, Oct. 25: Last day for customers to order online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Sat, Nov. 11: Delivery day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Fri, Dec. 1: Troop funds due in troop bank account by end of business day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Feb 2024: Rewards distributed</a:t>
            </a:r>
            <a:endParaRPr/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950" y="0"/>
            <a:ext cx="1502050" cy="213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8450" y="4123926"/>
            <a:ext cx="3843855" cy="9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"/>
            <a:ext cx="2007100" cy="12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0825" y="0"/>
            <a:ext cx="3455148" cy="12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LiveScan - Don’t miss this opportunity!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9" name="Google Shape;26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Thank you to all have gone to get their LiveScan done! 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If you need to get your LiveScan done, please send an email to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customercare@sdgirlscouts.org with-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Subject: Fingerprinting- Sunny Trails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Message: I would like to sign up for fingerprinting.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Troop #: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Role: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and of course 2023/</a:t>
            </a:r>
            <a:r>
              <a:rPr b="1" lang="en">
                <a:latin typeface="Trebuchet MS"/>
                <a:ea typeface="Trebuchet MS"/>
                <a:cs typeface="Trebuchet MS"/>
                <a:sym typeface="Trebuchet MS"/>
              </a:rPr>
              <a:t>2024 Membership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Google Shape;274;p40"/>
          <p:cNvGraphicFramePr/>
          <p:nvPr/>
        </p:nvGraphicFramePr>
        <p:xfrm>
          <a:off x="1700699" y="9909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{F92DDAC0-CDCA-4F24-A406-C9E085660AE2}</a:tableStyleId>
              </a:tblPr>
              <a:tblGrid>
                <a:gridCol w="1947825"/>
                <a:gridCol w="1536750"/>
                <a:gridCol w="2258025"/>
              </a:tblGrid>
              <a:tr h="3282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Sunny Trails Service Unit Team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 hMerge="1"/>
                <a:tc hMerge="1"/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Service Unit Manager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Daisy, Brownie, Junior Troops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Cindy Saenz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b="0" lang="en" sz="1100" u="sng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DBJ@gssunnytrails.com</a:t>
                      </a:r>
                      <a:endParaRPr b="0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Service Unit Manager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Cadette, Senior, Ambassador Troops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Julia Robles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b="0" i="0" lang="en" sz="1100" u="sng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CSA@gssunnytrails.com</a:t>
                      </a:r>
                      <a:endParaRPr b="0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New Troops Support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Dolly Purificacion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newtroops@gssunnytrails.com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3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Treasurer and Troop Financials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Marilou Thomas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treasurer@gssunnytrails.com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Registrar/Recruitment 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Amber Vissuet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registrar@gssunnytrails.com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378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Product Sales Committee Chair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Julia Robles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cookies@gssunnytrails.com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Product Sales Nuts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Karen Pickens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nuts@gssunnytrails.com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Recognitions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OPEN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recognitions@gssunnytrails.com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442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Activity Consultant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Susanna King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activityapproval@gssunnytrails.com</a:t>
                      </a:r>
                      <a:endParaRPr b="1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250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Encampment Director	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Marisa Segoviano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encampment@gssunnytrails.com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Sunny Trails Website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Debbie Lechner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website@gssunnytrails.com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SHARE Coordinator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Selena Ellis-Vizcarra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share@gssunnytrails.com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275" name="Google Shape;275;p40"/>
          <p:cNvSpPr txBox="1"/>
          <p:nvPr/>
        </p:nvSpPr>
        <p:spPr>
          <a:xfrm>
            <a:off x="690882" y="267769"/>
            <a:ext cx="82167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i="0" lang="en" sz="27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for Joining Us!</a:t>
            </a:r>
            <a:endParaRPr i="0" sz="11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936900" y="443175"/>
            <a:ext cx="72702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55"/>
              </a:buClr>
              <a:buSzPct val="100000"/>
              <a:buFont typeface="Trebuchet MS"/>
              <a:buNone/>
            </a:pPr>
            <a:r>
              <a:t/>
            </a:r>
            <a:endParaRPr b="1">
              <a:solidFill>
                <a:srgbClr val="00AE5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55"/>
              </a:buClr>
              <a:buSzPct val="100000"/>
              <a:buFont typeface="Trebuchet MS"/>
              <a:buNone/>
            </a:pPr>
            <a:r>
              <a:t/>
            </a:r>
            <a:endParaRPr b="1">
              <a:solidFill>
                <a:srgbClr val="00AE5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55"/>
              </a:buClr>
              <a:buSzPct val="100000"/>
              <a:buFont typeface="Trebuchet MS"/>
              <a:buNone/>
            </a:pPr>
            <a:r>
              <a:rPr b="1" lang="en">
                <a:solidFill>
                  <a:srgbClr val="00AE58"/>
                </a:solidFill>
                <a:latin typeface="Proxima Nova"/>
                <a:ea typeface="Proxima Nova"/>
                <a:cs typeface="Proxima Nova"/>
                <a:sym typeface="Proxima Nova"/>
              </a:rPr>
              <a:t>Please join us at our next meeting on Thursday, September 14th.  Our next meeting will be a in-person Meeting Starting at 7 p.m.</a:t>
            </a:r>
            <a:endParaRPr b="1">
              <a:solidFill>
                <a:srgbClr val="00AE5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81" name="Google Shape;281;p41"/>
          <p:cNvGrpSpPr/>
          <p:nvPr/>
        </p:nvGrpSpPr>
        <p:grpSpPr>
          <a:xfrm>
            <a:off x="2493351" y="2441681"/>
            <a:ext cx="4073666" cy="2079988"/>
            <a:chOff x="2619815" y="3420263"/>
            <a:chExt cx="3944293" cy="1864958"/>
          </a:xfrm>
        </p:grpSpPr>
        <p:pic>
          <p:nvPicPr>
            <p:cNvPr id="282" name="Google Shape;282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49667" y="3420263"/>
              <a:ext cx="3714442" cy="1864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41"/>
            <p:cNvSpPr txBox="1"/>
            <p:nvPr/>
          </p:nvSpPr>
          <p:spPr>
            <a:xfrm>
              <a:off x="2619815" y="3760423"/>
              <a:ext cx="2139600" cy="40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B255"/>
                </a:buClr>
                <a:buSzPts val="2600"/>
                <a:buFont typeface="Arial Rounded"/>
                <a:buNone/>
              </a:pPr>
              <a:r>
                <a:rPr b="1" i="0" lang="en" sz="2600" u="none" cap="none" strike="noStrike">
                  <a:solidFill>
                    <a:srgbClr val="21B25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Sunny Trails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0"/>
            <a:ext cx="8520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</a:t>
            </a:r>
            <a:r>
              <a:rPr lang="en"/>
              <a:t>Meeting Agenda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467200"/>
            <a:ext cx="3999900" cy="467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Welcome/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Announcements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Flag Ceremony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Service Unit News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Meet the team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Financials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Rules game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Volunteer essentials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Volunteer conference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Leadership Camp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Daisy Encampment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Brownie Hike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Song Fest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Camp Surf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Council Events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Fall Sales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Live Scan 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7101" y="1521663"/>
            <a:ext cx="3714600" cy="1865100"/>
          </a:xfrm>
          <a:prstGeom prst="rect">
            <a:avLst/>
          </a:prstGeom>
          <a:noFill/>
          <a:ln cap="flat" cmpd="sng" w="9525">
            <a:solidFill>
              <a:srgbClr val="00517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Flag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Ceremony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Presented by Girl Scout Troop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Seeking Troops for SU Meeting Flag Ceremony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are looking for troops to come help us start our Service Unit Meetings.  If you troop is interested in 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participating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please reach out to Susanna King at </a:t>
            </a:r>
            <a:r>
              <a:rPr lang="en" sz="16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CSA@gssunnytrails.com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or </a:t>
            </a:r>
            <a:r>
              <a:rPr lang="en" sz="16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DBJ@gssunnytrails.com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 sign up.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Each Girl Scout who participates in the flag ceremony will earn this Sunny Trails Ceremony patch.  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Please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note: our February SU meeting will be on Zoom.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0850" y="1574800"/>
            <a:ext cx="2605198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975" y="-1076100"/>
            <a:ext cx="4869200" cy="3187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7" name="Google Shape;97;p19"/>
          <p:cNvGraphicFramePr/>
          <p:nvPr/>
        </p:nvGraphicFramePr>
        <p:xfrm>
          <a:off x="1700699" y="9909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{F92DDAC0-CDCA-4F24-A406-C9E085660AE2}</a:tableStyleId>
              </a:tblPr>
              <a:tblGrid>
                <a:gridCol w="1947825"/>
                <a:gridCol w="1536750"/>
                <a:gridCol w="2258025"/>
              </a:tblGrid>
              <a:tr h="3282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Sunny Trails Service Unit Team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 hMerge="1"/>
                <a:tc hMerge="1"/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Service Unit Manager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Daisy, Brownie, Junior Troops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Cindy Saenz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b="0" lang="en" sz="1100" u="sng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DBJ@gssunnytrails.com</a:t>
                      </a:r>
                      <a:endParaRPr b="0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Service Unit Manager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Cadette, Senior, Ambassador Troops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Julia Robles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b="0" i="0" lang="en" sz="1100" u="sng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CSA@gssunnytrails.com</a:t>
                      </a:r>
                      <a:endParaRPr b="0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New Troops Support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Dolly Purificacion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newtroops@gssunnytrails.com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3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Treasurer and Troop Financials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Marilou Thomas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treasurer@gssunnytrails.com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Registrar/Recruitment 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Amber Vissuet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registrar@gssunnytrails.com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378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Product Sales Committee Chair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Julia Robles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cookies@gssunnytrails.com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Product Sales Nuts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Karen Pickens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nuts@gssunnytrails.com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Recognitions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OPEN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recognitions@gssunnytrails.com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442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Activity Consultant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Susanna King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activityapproval@gssunnytrails.com</a:t>
                      </a:r>
                      <a:endParaRPr b="1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250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Encampment Director	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Marisa Segoviano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encampment@gssunnytrails.com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Sunny Trails Website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Debbie Lechner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website@gssunnytrails.com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SHARE Coordinator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Selena Ellis-Vizcarra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share@gssunnytrails.com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/>
          <p:nvPr/>
        </p:nvSpPr>
        <p:spPr>
          <a:xfrm>
            <a:off x="302900" y="370925"/>
            <a:ext cx="7778100" cy="3314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77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</a:rPr>
              <a:t>Troop Finances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7710600" cy="25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>
                <a:solidFill>
                  <a:schemeClr val="lt1"/>
                </a:solidFill>
              </a:rPr>
              <a:t>All troops must have an open troop account with Wells Fargo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>
                <a:solidFill>
                  <a:schemeClr val="lt1"/>
                </a:solidFill>
              </a:rPr>
              <a:t>Take Troop Treasurer training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>
                <a:solidFill>
                  <a:schemeClr val="lt1"/>
                </a:solidFill>
              </a:rPr>
              <a:t>Be registered, background checked, have had a parent meeting, </a:t>
            </a:r>
            <a:br>
              <a:rPr b="1" lang="en">
                <a:solidFill>
                  <a:schemeClr val="lt1"/>
                </a:solidFill>
              </a:rPr>
            </a:br>
            <a:r>
              <a:rPr b="1" lang="en">
                <a:solidFill>
                  <a:schemeClr val="lt1"/>
                </a:solidFill>
              </a:rPr>
              <a:t>need 2 signers, $50 to deposit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>
                <a:solidFill>
                  <a:schemeClr val="lt1"/>
                </a:solidFill>
              </a:rPr>
              <a:t>Keep all </a:t>
            </a:r>
            <a:r>
              <a:rPr b="1" lang="en">
                <a:solidFill>
                  <a:schemeClr val="lt1"/>
                </a:solidFill>
              </a:rPr>
              <a:t>receipts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>
                <a:solidFill>
                  <a:schemeClr val="lt1"/>
                </a:solidFill>
              </a:rPr>
              <a:t>Yearly keep Financial Tracking Worksheet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>
                <a:solidFill>
                  <a:schemeClr val="lt1"/>
                </a:solidFill>
              </a:rPr>
              <a:t>Complete Annual Financial Report by June 1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948950" y="1714525"/>
            <a:ext cx="802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Game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851100" y="2195975"/>
            <a:ext cx="7308600" cy="25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Girl Code of Conduct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 troop agreement that everyone signs.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Guidelines for appropriate behavior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Appropriate language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Kapers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Consequences for not following the rules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/>
          <p:nvPr/>
        </p:nvSpPr>
        <p:spPr>
          <a:xfrm>
            <a:off x="210575" y="379325"/>
            <a:ext cx="3582900" cy="696300"/>
          </a:xfrm>
          <a:prstGeom prst="rect">
            <a:avLst/>
          </a:prstGeom>
          <a:solidFill>
            <a:srgbClr val="21B2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Volunteer Essentials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529400" y="1319075"/>
            <a:ext cx="5235900" cy="22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Girl Scouts of the USA </a:t>
            </a:r>
            <a:b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Girl Scouts San Diego Council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 </a:t>
            </a:r>
            <a:r>
              <a:rPr b="1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Sunny Trails Service Unit #668, meet 3rd Thursday 7pm, </a:t>
            </a:r>
            <a:br>
              <a:rPr b="1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i="1"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</a:t>
            </a:r>
            <a:r>
              <a:rPr b="1" i="1"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boundaries are schools in Chula Vista and Bonita east of I-805, </a:t>
            </a:r>
            <a:br>
              <a:rPr i="1"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i="1"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North of Main Street, and South of I-54.</a:t>
            </a:r>
            <a:br>
              <a:rPr i="1"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~Your Girl Scout Troop</a:t>
            </a:r>
            <a:b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~You (the leader), your girls, the parent helpers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200" y="3206975"/>
            <a:ext cx="1967174" cy="18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950" y="1017725"/>
            <a:ext cx="2146601" cy="20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