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Ubuntu"/>
      <p:regular r:id="rId31"/>
      <p:bold r:id="rId32"/>
      <p:italic r:id="rId33"/>
      <p:boldItalic r:id="rId34"/>
    </p:embeddedFont>
    <p:embeddedFont>
      <p:font typeface="Proxima Nova"/>
      <p:regular r:id="rId35"/>
      <p:bold r:id="rId36"/>
      <p:italic r:id="rId37"/>
      <p:boldItalic r:id="rId38"/>
    </p:embeddedFont>
    <p:embeddedFont>
      <p:font typeface="Roboto"/>
      <p:regular r:id="rId39"/>
      <p:bold r:id="rId40"/>
      <p:italic r:id="rId41"/>
      <p:boldItalic r:id="rId42"/>
    </p:embeddedFont>
    <p:embeddedFont>
      <p:font typeface="Lato"/>
      <p:regular r:id="rId43"/>
      <p:bold r:id="rId44"/>
      <p:italic r:id="rId45"/>
      <p:boldItalic r:id="rId46"/>
    </p:embeddedFont>
    <p:embeddedFont>
      <p:font typeface="Arial Narrow"/>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1" roundtripDataSignature="AMtx7mjHgMjeO8ViOH6Z8e7g6Xw9fSET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2A4FFAB-1778-4684-9D0A-E567CEEF735C}">
  <a:tblStyle styleId="{D2A4FFAB-1778-4684-9D0A-E567CEEF735C}" styleName="Table_0">
    <a:wholeTbl>
      <a:tcTxStyle b="off" i="off">
        <a:font>
          <a:latin typeface="Trebuchet MS"/>
          <a:ea typeface="Trebuchet MS"/>
          <a:cs typeface="Trebuchet M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EF4E7"/>
          </a:solidFill>
        </a:fill>
      </a:tcStyle>
    </a:wholeTbl>
    <a:band1H>
      <a:tcTxStyle b="off" i="off"/>
      <a:tcStyle>
        <a:fill>
          <a:solidFill>
            <a:srgbClr val="DBE9CB"/>
          </a:solidFill>
        </a:fill>
      </a:tcStyle>
    </a:band1H>
    <a:band2H>
      <a:tcTxStyle b="off" i="off"/>
    </a:band2H>
    <a:band1V>
      <a:tcTxStyle b="off" i="off"/>
      <a:tcStyle>
        <a:fill>
          <a:solidFill>
            <a:srgbClr val="DBE9CB"/>
          </a:solidFill>
        </a:fill>
      </a:tcStyle>
    </a:band1V>
    <a:band2V>
      <a:tcTxStyle b="off" i="off"/>
    </a:band2V>
    <a:lastCol>
      <a:tcTxStyle b="on" i="off">
        <a:font>
          <a:latin typeface="Trebuchet MS"/>
          <a:ea typeface="Trebuchet MS"/>
          <a:cs typeface="Trebuchet MS"/>
        </a:font>
        <a:schemeClr val="lt1"/>
      </a:tcTxStyle>
      <a:tcStyle>
        <a:fill>
          <a:solidFill>
            <a:schemeClr val="accent1"/>
          </a:solidFill>
        </a:fill>
      </a:tcStyle>
    </a:lastCol>
    <a:firstCol>
      <a:tcTxStyle b="on" i="off">
        <a:font>
          <a:latin typeface="Trebuchet MS"/>
          <a:ea typeface="Trebuchet MS"/>
          <a:cs typeface="Trebuchet MS"/>
        </a:font>
        <a:schemeClr val="lt1"/>
      </a:tcTxStyle>
      <a:tcStyle>
        <a:fill>
          <a:solidFill>
            <a:schemeClr val="accent1"/>
          </a:solidFill>
        </a:fill>
      </a:tcStyle>
    </a:firstCol>
    <a:lastRow>
      <a:tcTxStyle b="on" i="off">
        <a:font>
          <a:latin typeface="Trebuchet MS"/>
          <a:ea typeface="Trebuchet MS"/>
          <a:cs typeface="Trebuchet M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Trebuchet MS"/>
          <a:ea typeface="Trebuchet MS"/>
          <a:cs typeface="Trebuchet M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Lato-bold.fntdata"/><Relationship Id="rId43" Type="http://schemas.openxmlformats.org/officeDocument/2006/relationships/font" Target="fonts/Lato-regular.fntdata"/><Relationship Id="rId46" Type="http://schemas.openxmlformats.org/officeDocument/2006/relationships/font" Target="fonts/Lato-boldItalic.fntdata"/><Relationship Id="rId45" Type="http://schemas.openxmlformats.org/officeDocument/2006/relationships/font" Target="fonts/La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ArialNarrow-bold.fntdata"/><Relationship Id="rId47" Type="http://schemas.openxmlformats.org/officeDocument/2006/relationships/font" Target="fonts/ArialNarrow-regular.fntdata"/><Relationship Id="rId49" Type="http://schemas.openxmlformats.org/officeDocument/2006/relationships/font" Target="fonts/ArialNarrow-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Ubuntu-regular.fntdata"/><Relationship Id="rId30" Type="http://schemas.openxmlformats.org/officeDocument/2006/relationships/slide" Target="slides/slide24.xml"/><Relationship Id="rId33" Type="http://schemas.openxmlformats.org/officeDocument/2006/relationships/font" Target="fonts/Ubuntu-italic.fntdata"/><Relationship Id="rId32" Type="http://schemas.openxmlformats.org/officeDocument/2006/relationships/font" Target="fonts/Ubuntu-bold.fntdata"/><Relationship Id="rId35" Type="http://schemas.openxmlformats.org/officeDocument/2006/relationships/font" Target="fonts/ProximaNova-regular.fntdata"/><Relationship Id="rId34" Type="http://schemas.openxmlformats.org/officeDocument/2006/relationships/font" Target="fonts/Ubuntu-boldItalic.fntdata"/><Relationship Id="rId37" Type="http://schemas.openxmlformats.org/officeDocument/2006/relationships/font" Target="fonts/ProximaNova-italic.fntdata"/><Relationship Id="rId36" Type="http://schemas.openxmlformats.org/officeDocument/2006/relationships/font" Target="fonts/ProximaNova-bold.fntdata"/><Relationship Id="rId39" Type="http://schemas.openxmlformats.org/officeDocument/2006/relationships/font" Target="fonts/Roboto-regular.fntdata"/><Relationship Id="rId38" Type="http://schemas.openxmlformats.org/officeDocument/2006/relationships/font" Target="fonts/ProximaNova-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customschemas.google.com/relationships/presentationmetadata" Target="metadata"/><Relationship Id="rId50" Type="http://schemas.openxmlformats.org/officeDocument/2006/relationships/font" Target="fonts/ArialNarrow-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81fbd10a6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81fbd10a6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81fbd10a6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81fbd10a6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82019ddfd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82019ddfd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81fbd10a6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81fbd10a6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81fbd10a6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81fbd10a6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81fbd10a6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81fbd10a6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81fbd10a6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81fbd10a6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 name="Google Shape;230;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82019ddfd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82019ddf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2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6" name="Google Shape;46;p2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2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8" name="Google Shape;4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1" name="Google Shape;51;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2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4" name="Google Shape;54;p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5" name="Google Shape;55;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3" name="Shape 13"/>
        <p:cNvGrpSpPr/>
        <p:nvPr/>
      </p:nvGrpSpPr>
      <p:grpSpPr>
        <a:xfrm>
          <a:off x="0" y="0"/>
          <a:ext cx="0" cy="0"/>
          <a:chOff x="0" y="0"/>
          <a:chExt cx="0" cy="0"/>
        </a:xfrm>
      </p:grpSpPr>
      <p:sp>
        <p:nvSpPr>
          <p:cNvPr id="14" name="Google Shape;14;p19"/>
          <p:cNvSpPr txBox="1"/>
          <p:nvPr>
            <p:ph type="title"/>
          </p:nvPr>
        </p:nvSpPr>
        <p:spPr>
          <a:xfrm>
            <a:off x="508001" y="457200"/>
            <a:ext cx="6447600" cy="25527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accent1"/>
              </a:buClr>
              <a:buSzPts val="3300"/>
              <a:buFont typeface="Trebuchet MS"/>
              <a:buNone/>
              <a:defRPr b="0" sz="330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 name="Google Shape;15;p19"/>
          <p:cNvSpPr txBox="1"/>
          <p:nvPr>
            <p:ph idx="1" type="body"/>
          </p:nvPr>
        </p:nvSpPr>
        <p:spPr>
          <a:xfrm>
            <a:off x="508001" y="3352800"/>
            <a:ext cx="6447600" cy="11784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800"/>
              </a:spcBef>
              <a:spcAft>
                <a:spcPts val="0"/>
              </a:spcAft>
              <a:buSzPts val="1100"/>
              <a:buNone/>
              <a:defRPr sz="1400">
                <a:solidFill>
                  <a:srgbClr val="3F3F3F"/>
                </a:solidFill>
              </a:defRPr>
            </a:lvl1pPr>
            <a:lvl2pPr indent="-228600" lvl="1" marL="914400" algn="l">
              <a:lnSpc>
                <a:spcPct val="100000"/>
              </a:lnSpc>
              <a:spcBef>
                <a:spcPts val="800"/>
              </a:spcBef>
              <a:spcAft>
                <a:spcPts val="0"/>
              </a:spcAft>
              <a:buSzPts val="1100"/>
              <a:buNone/>
              <a:defRPr sz="1400">
                <a:solidFill>
                  <a:srgbClr val="888888"/>
                </a:solidFill>
              </a:defRPr>
            </a:lvl2pPr>
            <a:lvl3pPr indent="-228600" lvl="2" marL="1371600" algn="l">
              <a:lnSpc>
                <a:spcPct val="100000"/>
              </a:lnSpc>
              <a:spcBef>
                <a:spcPts val="800"/>
              </a:spcBef>
              <a:spcAft>
                <a:spcPts val="0"/>
              </a:spcAft>
              <a:buSzPts val="1000"/>
              <a:buNone/>
              <a:defRPr sz="1200">
                <a:solidFill>
                  <a:srgbClr val="888888"/>
                </a:solidFill>
              </a:defRPr>
            </a:lvl3pPr>
            <a:lvl4pPr indent="-228600" lvl="3" marL="1828800" algn="l">
              <a:lnSpc>
                <a:spcPct val="100000"/>
              </a:lnSpc>
              <a:spcBef>
                <a:spcPts val="800"/>
              </a:spcBef>
              <a:spcAft>
                <a:spcPts val="0"/>
              </a:spcAft>
              <a:buSzPts val="800"/>
              <a:buNone/>
              <a:defRPr sz="1100">
                <a:solidFill>
                  <a:srgbClr val="888888"/>
                </a:solidFill>
              </a:defRPr>
            </a:lvl4pPr>
            <a:lvl5pPr indent="-228600" lvl="4" marL="2286000" algn="l">
              <a:lnSpc>
                <a:spcPct val="100000"/>
              </a:lnSpc>
              <a:spcBef>
                <a:spcPts val="800"/>
              </a:spcBef>
              <a:spcAft>
                <a:spcPts val="0"/>
              </a:spcAft>
              <a:buSzPts val="800"/>
              <a:buNone/>
              <a:defRPr sz="1100">
                <a:solidFill>
                  <a:srgbClr val="888888"/>
                </a:solidFill>
              </a:defRPr>
            </a:lvl5pPr>
            <a:lvl6pPr indent="-228600" lvl="5" marL="2743200" algn="l">
              <a:lnSpc>
                <a:spcPct val="100000"/>
              </a:lnSpc>
              <a:spcBef>
                <a:spcPts val="800"/>
              </a:spcBef>
              <a:spcAft>
                <a:spcPts val="0"/>
              </a:spcAft>
              <a:buSzPts val="800"/>
              <a:buNone/>
              <a:defRPr sz="1100">
                <a:solidFill>
                  <a:srgbClr val="888888"/>
                </a:solidFill>
              </a:defRPr>
            </a:lvl6pPr>
            <a:lvl7pPr indent="-228600" lvl="6" marL="3200400" algn="l">
              <a:lnSpc>
                <a:spcPct val="100000"/>
              </a:lnSpc>
              <a:spcBef>
                <a:spcPts val="800"/>
              </a:spcBef>
              <a:spcAft>
                <a:spcPts val="0"/>
              </a:spcAft>
              <a:buSzPts val="800"/>
              <a:buNone/>
              <a:defRPr sz="1100">
                <a:solidFill>
                  <a:srgbClr val="888888"/>
                </a:solidFill>
              </a:defRPr>
            </a:lvl7pPr>
            <a:lvl8pPr indent="-228600" lvl="7" marL="3657600" algn="l">
              <a:lnSpc>
                <a:spcPct val="100000"/>
              </a:lnSpc>
              <a:spcBef>
                <a:spcPts val="800"/>
              </a:spcBef>
              <a:spcAft>
                <a:spcPts val="0"/>
              </a:spcAft>
              <a:buSzPts val="800"/>
              <a:buNone/>
              <a:defRPr sz="1100">
                <a:solidFill>
                  <a:srgbClr val="888888"/>
                </a:solidFill>
              </a:defRPr>
            </a:lvl8pPr>
            <a:lvl9pPr indent="-228600" lvl="8" marL="4114800" algn="l">
              <a:lnSpc>
                <a:spcPct val="100000"/>
              </a:lnSpc>
              <a:spcBef>
                <a:spcPts val="800"/>
              </a:spcBef>
              <a:spcAft>
                <a:spcPts val="0"/>
              </a:spcAft>
              <a:buSzPts val="800"/>
              <a:buNone/>
              <a:defRPr sz="1100">
                <a:solidFill>
                  <a:srgbClr val="888888"/>
                </a:solidFill>
              </a:defRPr>
            </a:lvl9pPr>
          </a:lstStyle>
          <a:p/>
        </p:txBody>
      </p:sp>
      <p:sp>
        <p:nvSpPr>
          <p:cNvPr id="16" name="Google Shape;16;p19"/>
          <p:cNvSpPr txBox="1"/>
          <p:nvPr>
            <p:ph idx="10" type="dt"/>
          </p:nvPr>
        </p:nvSpPr>
        <p:spPr>
          <a:xfrm>
            <a:off x="5403850" y="4531022"/>
            <a:ext cx="6840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 name="Google Shape;17;p19"/>
          <p:cNvSpPr txBox="1"/>
          <p:nvPr>
            <p:ph idx="11" type="ftr"/>
          </p:nvPr>
        </p:nvSpPr>
        <p:spPr>
          <a:xfrm>
            <a:off x="508000" y="4531022"/>
            <a:ext cx="47232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 name="Google Shape;18;p19"/>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sp>
        <p:nvSpPr>
          <p:cNvPr id="20" name="Google Shape;20;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2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2" name="Google Shape;22;p2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7" name="Google Shape;2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2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2" name="Google Shape;3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8" name="Google Shape;38;p2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9" name="Google Shape;39;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2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2" name="Google Shape;42;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mailto:csa@gssunnytrails.com" TargetMode="External"/><Relationship Id="rId4" Type="http://schemas.openxmlformats.org/officeDocument/2006/relationships/image" Target="../media/image2.png"/><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28.jpg"/><Relationship Id="rId5" Type="http://schemas.openxmlformats.org/officeDocument/2006/relationships/image" Target="../media/image18.jpg"/><Relationship Id="rId6" Type="http://schemas.openxmlformats.org/officeDocument/2006/relationships/image" Target="../media/image30.jpg"/><Relationship Id="rId7" Type="http://schemas.openxmlformats.org/officeDocument/2006/relationships/image" Target="../media/image24.png"/><Relationship Id="rId8"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mailto:DBJ@gssunnytrails.com" TargetMode="External"/><Relationship Id="rId4" Type="http://schemas.openxmlformats.org/officeDocument/2006/relationships/hyperlink" Target="mailto:CSA@gssunnytrails.com" TargetMode="External"/><Relationship Id="rId5" Type="http://schemas.openxmlformats.org/officeDocument/2006/relationships/image" Target="../media/image22.png"/><Relationship Id="rId6"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8.jp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8.jp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hyperlink" Target="mailto:DBJ@gssunnytrails.com" TargetMode="External"/><Relationship Id="rId4" Type="http://schemas.openxmlformats.org/officeDocument/2006/relationships/hyperlink" Target="mailto:CSA@gssunnytrails.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mailto:CSA@gssunnytrails.com" TargetMode="External"/><Relationship Id="rId4" Type="http://schemas.openxmlformats.org/officeDocument/2006/relationships/hyperlink" Target="mailto:DBJ@gssunnytrails.com" TargetMode="External"/><Relationship Id="rId5"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990"/>
              <a:buNone/>
            </a:pPr>
            <a:r>
              <a:rPr lang="en" sz="4180">
                <a:latin typeface="Trebuchet MS"/>
                <a:ea typeface="Trebuchet MS"/>
                <a:cs typeface="Trebuchet MS"/>
                <a:sym typeface="Trebuchet MS"/>
              </a:rPr>
              <a:t>Welcome!  </a:t>
            </a:r>
            <a:endParaRPr sz="4180">
              <a:latin typeface="Trebuchet MS"/>
              <a:ea typeface="Trebuchet MS"/>
              <a:cs typeface="Trebuchet MS"/>
              <a:sym typeface="Trebuchet MS"/>
            </a:endParaRPr>
          </a:p>
          <a:p>
            <a:pPr indent="0" lvl="0" marL="0" rtl="0" algn="l">
              <a:lnSpc>
                <a:spcPct val="100000"/>
              </a:lnSpc>
              <a:spcBef>
                <a:spcPts val="0"/>
              </a:spcBef>
              <a:spcAft>
                <a:spcPts val="0"/>
              </a:spcAft>
              <a:buSzPts val="990"/>
              <a:buNone/>
            </a:pPr>
            <a:r>
              <a:rPr lang="en" sz="4180">
                <a:latin typeface="Trebuchet MS"/>
                <a:ea typeface="Trebuchet MS"/>
                <a:cs typeface="Trebuchet MS"/>
                <a:sym typeface="Trebuchet MS"/>
              </a:rPr>
              <a:t>Sunny Trails Service Unit Meeting</a:t>
            </a:r>
            <a:endParaRPr sz="4180">
              <a:latin typeface="Trebuchet MS"/>
              <a:ea typeface="Trebuchet MS"/>
              <a:cs typeface="Trebuchet MS"/>
              <a:sym typeface="Trebuchet MS"/>
            </a:endParaRPr>
          </a:p>
          <a:p>
            <a:pPr indent="0" lvl="0" marL="0" rtl="0" algn="l">
              <a:lnSpc>
                <a:spcPct val="100000"/>
              </a:lnSpc>
              <a:spcBef>
                <a:spcPts val="0"/>
              </a:spcBef>
              <a:spcAft>
                <a:spcPts val="0"/>
              </a:spcAft>
              <a:buSzPts val="990"/>
              <a:buNone/>
            </a:pPr>
            <a:r>
              <a:rPr lang="en" sz="4180">
                <a:latin typeface="Trebuchet MS"/>
                <a:ea typeface="Trebuchet MS"/>
                <a:cs typeface="Trebuchet MS"/>
                <a:sym typeface="Trebuchet MS"/>
              </a:rPr>
              <a:t>September 22, 2023</a:t>
            </a:r>
            <a:endParaRPr sz="4180">
              <a:latin typeface="Trebuchet MS"/>
              <a:ea typeface="Trebuchet MS"/>
              <a:cs typeface="Trebuchet MS"/>
              <a:sym typeface="Trebuchet MS"/>
            </a:endParaRPr>
          </a:p>
        </p:txBody>
      </p:sp>
      <p:sp>
        <p:nvSpPr>
          <p:cNvPr id="61" name="Google Shape;61;p1"/>
          <p:cNvSpPr txBox="1"/>
          <p:nvPr>
            <p:ph idx="1" type="subTitle"/>
          </p:nvPr>
        </p:nvSpPr>
        <p:spPr>
          <a:xfrm>
            <a:off x="311700" y="2834125"/>
            <a:ext cx="8520600" cy="792600"/>
          </a:xfrm>
          <a:prstGeom prst="rect">
            <a:avLst/>
          </a:prstGeom>
          <a:solidFill>
            <a:srgbClr val="B6D7A8"/>
          </a:solidFill>
          <a:ln>
            <a:noFill/>
          </a:ln>
        </p:spPr>
        <p:txBody>
          <a:bodyPr anchorCtr="0" anchor="t" bIns="91425" lIns="91425" spcFirstLastPara="1" rIns="91425" wrap="square" tIns="91425">
            <a:normAutofit fontScale="85000" lnSpcReduction="20000"/>
          </a:bodyPr>
          <a:lstStyle/>
          <a:p>
            <a:pPr indent="0" lvl="0" marL="0" rtl="0" algn="ctr">
              <a:lnSpc>
                <a:spcPct val="100000"/>
              </a:lnSpc>
              <a:spcBef>
                <a:spcPts val="0"/>
              </a:spcBef>
              <a:spcAft>
                <a:spcPts val="0"/>
              </a:spcAft>
              <a:buSzPct val="117647"/>
              <a:buNone/>
            </a:pPr>
            <a:r>
              <a:rPr lang="en"/>
              <a:t>Thank you for joining us.</a:t>
            </a:r>
            <a:endParaRPr/>
          </a:p>
          <a:p>
            <a:pPr indent="0" lvl="0" marL="0" rtl="0" algn="ctr">
              <a:lnSpc>
                <a:spcPct val="100000"/>
              </a:lnSpc>
              <a:spcBef>
                <a:spcPts val="0"/>
              </a:spcBef>
              <a:spcAft>
                <a:spcPts val="0"/>
              </a:spcAft>
              <a:buSzPct val="117647"/>
              <a:buNone/>
            </a:pPr>
            <a:r>
              <a:rPr lang="en"/>
              <a:t>The meeting will start soon!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g281fbd10a67_0_27"/>
          <p:cNvPicPr preferRelativeResize="0"/>
          <p:nvPr/>
        </p:nvPicPr>
        <p:blipFill>
          <a:blip r:embed="rId3">
            <a:alphaModFix/>
          </a:blip>
          <a:stretch>
            <a:fillRect/>
          </a:stretch>
        </p:blipFill>
        <p:spPr>
          <a:xfrm>
            <a:off x="152400" y="152400"/>
            <a:ext cx="8602134" cy="4838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9"/>
          <p:cNvSpPr txBox="1"/>
          <p:nvPr>
            <p:ph type="title"/>
          </p:nvPr>
        </p:nvSpPr>
        <p:spPr>
          <a:xfrm>
            <a:off x="311700" y="445025"/>
            <a:ext cx="8520600" cy="572700"/>
          </a:xfrm>
          <a:prstGeom prst="rect">
            <a:avLst/>
          </a:prstGeom>
          <a:solidFill>
            <a:srgbClr val="21B255"/>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SHARE CAMPAIGN</a:t>
            </a:r>
            <a:endParaRPr>
              <a:solidFill>
                <a:schemeClr val="lt1"/>
              </a:solidFill>
            </a:endParaRPr>
          </a:p>
        </p:txBody>
      </p:sp>
      <p:sp>
        <p:nvSpPr>
          <p:cNvPr id="131" name="Google Shape;131;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32" name="Google Shape;132;p9"/>
          <p:cNvPicPr preferRelativeResize="0"/>
          <p:nvPr/>
        </p:nvPicPr>
        <p:blipFill rotWithShape="1">
          <a:blip r:embed="rId3">
            <a:alphaModFix/>
          </a:blip>
          <a:srcRect b="0" l="0" r="0" t="0"/>
          <a:stretch/>
        </p:blipFill>
        <p:spPr>
          <a:xfrm>
            <a:off x="393925" y="1262225"/>
            <a:ext cx="3725373" cy="2859250"/>
          </a:xfrm>
          <a:prstGeom prst="rect">
            <a:avLst/>
          </a:prstGeom>
          <a:noFill/>
          <a:ln>
            <a:noFill/>
          </a:ln>
        </p:spPr>
      </p:pic>
      <p:sp>
        <p:nvSpPr>
          <p:cNvPr id="133" name="Google Shape;133;p9"/>
          <p:cNvSpPr txBox="1"/>
          <p:nvPr/>
        </p:nvSpPr>
        <p:spPr>
          <a:xfrm>
            <a:off x="4297300" y="1744700"/>
            <a:ext cx="4738200" cy="124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 sz="2300" u="none" cap="none" strike="noStrike">
                <a:solidFill>
                  <a:srgbClr val="000000"/>
                </a:solidFill>
                <a:latin typeface="Arial"/>
                <a:ea typeface="Arial"/>
                <a:cs typeface="Arial"/>
                <a:sym typeface="Arial"/>
              </a:rPr>
              <a:t>Ice Blocking for Share </a:t>
            </a:r>
            <a:br>
              <a:rPr b="0" i="0" lang="en" sz="2300" u="none" cap="none" strike="noStrike">
                <a:solidFill>
                  <a:srgbClr val="000000"/>
                </a:solidFill>
                <a:latin typeface="Arial"/>
                <a:ea typeface="Arial"/>
                <a:cs typeface="Arial"/>
                <a:sym typeface="Arial"/>
              </a:rPr>
            </a:br>
            <a:r>
              <a:rPr b="0" i="0" lang="en" sz="2300" u="none" cap="none" strike="noStrike">
                <a:solidFill>
                  <a:srgbClr val="000000"/>
                </a:solidFill>
                <a:latin typeface="Arial"/>
                <a:ea typeface="Arial"/>
                <a:cs typeface="Arial"/>
                <a:sym typeface="Arial"/>
              </a:rPr>
              <a:t>December 2,2023 </a:t>
            </a:r>
            <a:br>
              <a:rPr b="0" i="0" lang="en" sz="2300" u="none" cap="none" strike="noStrike">
                <a:solidFill>
                  <a:srgbClr val="000000"/>
                </a:solidFill>
                <a:latin typeface="Arial"/>
                <a:ea typeface="Arial"/>
                <a:cs typeface="Arial"/>
                <a:sym typeface="Arial"/>
              </a:rPr>
            </a:br>
            <a:r>
              <a:rPr b="0" i="0" lang="en" sz="2300" u="none" cap="none" strike="noStrike">
                <a:solidFill>
                  <a:srgbClr val="000000"/>
                </a:solidFill>
                <a:latin typeface="Arial"/>
                <a:ea typeface="Arial"/>
                <a:cs typeface="Arial"/>
                <a:sym typeface="Arial"/>
              </a:rPr>
              <a:t>Santa Cora Park 12-3pm</a:t>
            </a:r>
            <a:endParaRPr b="0" i="0" sz="23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0"/>
          <p:cNvSpPr txBox="1"/>
          <p:nvPr>
            <p:ph type="title"/>
          </p:nvPr>
        </p:nvSpPr>
        <p:spPr>
          <a:xfrm>
            <a:off x="311700" y="445025"/>
            <a:ext cx="8520600" cy="572700"/>
          </a:xfrm>
          <a:prstGeom prst="rect">
            <a:avLst/>
          </a:prstGeom>
          <a:solidFill>
            <a:srgbClr val="21B255"/>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Starlight Parade Sunday December 3, 2023 3:00-8:00pm</a:t>
            </a:r>
            <a:endParaRPr>
              <a:solidFill>
                <a:schemeClr val="lt1"/>
              </a:solidFill>
            </a:endParaRPr>
          </a:p>
        </p:txBody>
      </p:sp>
      <p:sp>
        <p:nvSpPr>
          <p:cNvPr id="139" name="Google Shape;139;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sp>
        <p:nvSpPr>
          <p:cNvPr id="140" name="Google Shape;140;p10"/>
          <p:cNvSpPr txBox="1"/>
          <p:nvPr/>
        </p:nvSpPr>
        <p:spPr>
          <a:xfrm flipH="1" rot="-1182">
            <a:off x="2678550" y="3376325"/>
            <a:ext cx="34890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Application has been submitted</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Sign up if interested in participating</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Ideas for costumes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Maximum 100 girls from both SU</a:t>
            </a:r>
            <a:endParaRPr b="0" i="0" sz="1400" u="none" cap="none" strike="noStrike">
              <a:solidFill>
                <a:srgbClr val="000000"/>
              </a:solidFill>
              <a:latin typeface="Arial"/>
              <a:ea typeface="Arial"/>
              <a:cs typeface="Arial"/>
              <a:sym typeface="Arial"/>
            </a:endParaRPr>
          </a:p>
        </p:txBody>
      </p:sp>
      <p:pic>
        <p:nvPicPr>
          <p:cNvPr id="141" name="Google Shape;141;p10"/>
          <p:cNvPicPr preferRelativeResize="0"/>
          <p:nvPr/>
        </p:nvPicPr>
        <p:blipFill rotWithShape="1">
          <a:blip r:embed="rId3">
            <a:alphaModFix/>
          </a:blip>
          <a:srcRect b="0" l="0" r="0" t="0"/>
          <a:stretch/>
        </p:blipFill>
        <p:spPr>
          <a:xfrm>
            <a:off x="311700" y="1221600"/>
            <a:ext cx="3025075" cy="1833100"/>
          </a:xfrm>
          <a:prstGeom prst="rect">
            <a:avLst/>
          </a:prstGeom>
          <a:noFill/>
          <a:ln>
            <a:noFill/>
          </a:ln>
        </p:spPr>
      </p:pic>
      <p:pic>
        <p:nvPicPr>
          <p:cNvPr id="142" name="Google Shape;142;p10"/>
          <p:cNvPicPr preferRelativeResize="0"/>
          <p:nvPr/>
        </p:nvPicPr>
        <p:blipFill rotWithShape="1">
          <a:blip r:embed="rId4">
            <a:alphaModFix/>
          </a:blip>
          <a:srcRect b="0" l="0" r="0" t="0"/>
          <a:stretch/>
        </p:blipFill>
        <p:spPr>
          <a:xfrm>
            <a:off x="5334800" y="1208824"/>
            <a:ext cx="3252676" cy="18331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1"/>
          <p:cNvSpPr txBox="1"/>
          <p:nvPr/>
        </p:nvSpPr>
        <p:spPr>
          <a:xfrm>
            <a:off x="265500" y="2803075"/>
            <a:ext cx="4045200" cy="2026800"/>
          </a:xfrm>
          <a:prstGeom prst="rect">
            <a:avLst/>
          </a:prstGeom>
          <a:noFill/>
          <a:ln>
            <a:noFill/>
          </a:ln>
        </p:spPr>
        <p:txBody>
          <a:bodyPr anchorCtr="0" anchor="t" bIns="91425" lIns="91425" spcFirstLastPara="1" rIns="91425" wrap="square" tIns="91425">
            <a:normAutofit fontScale="85000" lnSpcReduction="20000"/>
          </a:bodyPr>
          <a:lstStyle/>
          <a:p>
            <a:pPr indent="0" lvl="0" marL="0" marR="0" rtl="0" algn="l">
              <a:lnSpc>
                <a:spcPct val="115000"/>
              </a:lnSpc>
              <a:spcBef>
                <a:spcPts val="0"/>
              </a:spcBef>
              <a:spcAft>
                <a:spcPts val="0"/>
              </a:spcAft>
              <a:buClr>
                <a:srgbClr val="000000"/>
              </a:buClr>
              <a:buSzPct val="100000"/>
              <a:buFont typeface="Arial"/>
              <a:buNone/>
            </a:pPr>
            <a:r>
              <a:rPr b="0" i="0" lang="en" sz="1800" u="none" cap="none" strike="noStrike">
                <a:solidFill>
                  <a:srgbClr val="595959"/>
                </a:solidFill>
                <a:latin typeface="Arial"/>
                <a:ea typeface="Arial"/>
                <a:cs typeface="Arial"/>
                <a:sym typeface="Arial"/>
              </a:rPr>
              <a:t>Date: Saturday, December 16, 2023</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0000"/>
              <a:buFont typeface="Arial"/>
              <a:buNone/>
            </a:pPr>
            <a:r>
              <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0000"/>
              <a:buFont typeface="Arial"/>
              <a:buNone/>
            </a:pPr>
            <a:r>
              <a:rPr b="0" i="0" lang="en" sz="1800" u="none" cap="none" strike="noStrike">
                <a:solidFill>
                  <a:srgbClr val="595959"/>
                </a:solidFill>
                <a:latin typeface="Arial"/>
                <a:ea typeface="Arial"/>
                <a:cs typeface="Arial"/>
                <a:sym typeface="Arial"/>
              </a:rPr>
              <a:t>Time: 9:00 a.m.</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0000"/>
              <a:buFont typeface="Arial"/>
              <a:buNone/>
            </a:pPr>
            <a:r>
              <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0000"/>
              <a:buFont typeface="Arial"/>
              <a:buNone/>
            </a:pPr>
            <a:r>
              <a:rPr b="0" i="0" lang="en" sz="1800" u="none" cap="none" strike="noStrike">
                <a:solidFill>
                  <a:srgbClr val="595959"/>
                </a:solidFill>
                <a:latin typeface="Arial"/>
                <a:ea typeface="Arial"/>
                <a:cs typeface="Arial"/>
                <a:sym typeface="Arial"/>
              </a:rPr>
              <a:t>Location: Glen Abbey Memorial Park &amp;amp; Mortuary</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0000"/>
              <a:buFont typeface="Arial"/>
              <a:buNone/>
            </a:pPr>
            <a:r>
              <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0000"/>
              <a:buFont typeface="Arial"/>
              <a:buNone/>
            </a:pPr>
            <a:r>
              <a:rPr b="0" i="0" lang="en" sz="1800" u="none" cap="none" strike="noStrike">
                <a:solidFill>
                  <a:srgbClr val="595959"/>
                </a:solidFill>
                <a:latin typeface="Arial"/>
                <a:ea typeface="Arial"/>
                <a:cs typeface="Arial"/>
                <a:sym typeface="Arial"/>
              </a:rPr>
              <a:t>3838 Bonita Rd, Bonita, CA 91902</a:t>
            </a:r>
            <a:endParaRPr b="0" i="0" sz="4200" u="none" cap="none" strike="noStrike">
              <a:solidFill>
                <a:srgbClr val="000000"/>
              </a:solidFill>
              <a:latin typeface="Arial"/>
              <a:ea typeface="Arial"/>
              <a:cs typeface="Arial"/>
              <a:sym typeface="Arial"/>
            </a:endParaRPr>
          </a:p>
        </p:txBody>
      </p:sp>
      <p:sp>
        <p:nvSpPr>
          <p:cNvPr id="148" name="Google Shape;148;p11"/>
          <p:cNvSpPr txBox="1"/>
          <p:nvPr/>
        </p:nvSpPr>
        <p:spPr>
          <a:xfrm>
            <a:off x="4939500" y="616325"/>
            <a:ext cx="3837000" cy="3803100"/>
          </a:xfrm>
          <a:prstGeom prst="rect">
            <a:avLst/>
          </a:prstGeom>
          <a:noFill/>
          <a:ln>
            <a:noFill/>
          </a:ln>
        </p:spPr>
        <p:txBody>
          <a:bodyPr anchorCtr="0" anchor="ctr" bIns="91425" lIns="91425" spcFirstLastPara="1" rIns="91425" wrap="square" tIns="91425">
            <a:normAutofit fontScale="77500" lnSpcReduction="10000"/>
          </a:bodyPr>
          <a:lstStyle/>
          <a:p>
            <a:pPr indent="0" lvl="0" marL="0" marR="0" rtl="0" algn="l">
              <a:lnSpc>
                <a:spcPct val="115000"/>
              </a:lnSpc>
              <a:spcBef>
                <a:spcPts val="0"/>
              </a:spcBef>
              <a:spcAft>
                <a:spcPts val="0"/>
              </a:spcAft>
              <a:buClr>
                <a:srgbClr val="000000"/>
              </a:buClr>
              <a:buSzPct val="100000"/>
              <a:buFont typeface="Arial"/>
              <a:buNone/>
            </a:pPr>
            <a:r>
              <a:rPr b="0" i="0" lang="en" sz="1800" u="none" cap="none" strike="noStrike">
                <a:solidFill>
                  <a:srgbClr val="595959"/>
                </a:solidFill>
                <a:latin typeface="Arial"/>
                <a:ea typeface="Arial"/>
                <a:cs typeface="Arial"/>
                <a:sym typeface="Arial"/>
              </a:rPr>
              <a:t>Please join us for the 4th annual Wreaths Across America</a:t>
            </a:r>
            <a:r>
              <a:rPr lang="en" sz="1800">
                <a:solidFill>
                  <a:srgbClr val="595959"/>
                </a:solidFill>
              </a:rPr>
              <a:t> </a:t>
            </a:r>
            <a:r>
              <a:rPr b="0" i="0" lang="en" sz="1800" u="none" cap="none" strike="noStrike">
                <a:solidFill>
                  <a:srgbClr val="595959"/>
                </a:solidFill>
                <a:latin typeface="Arial"/>
                <a:ea typeface="Arial"/>
                <a:cs typeface="Arial"/>
                <a:sym typeface="Arial"/>
              </a:rPr>
              <a:t>Ceremony and laying of the wreaths. All are welcome to</a:t>
            </a:r>
            <a:r>
              <a:rPr lang="en" sz="1800">
                <a:solidFill>
                  <a:srgbClr val="595959"/>
                </a:solidFill>
              </a:rPr>
              <a:t> </a:t>
            </a:r>
            <a:r>
              <a:rPr b="0" i="0" lang="en" sz="1800" u="none" cap="none" strike="noStrike">
                <a:solidFill>
                  <a:srgbClr val="595959"/>
                </a:solidFill>
                <a:latin typeface="Arial"/>
                <a:ea typeface="Arial"/>
                <a:cs typeface="Arial"/>
                <a:sym typeface="Arial"/>
              </a:rPr>
              <a:t>attend. This is a great way to show support to our</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0000"/>
              <a:buFont typeface="Arial"/>
              <a:buNone/>
            </a:pPr>
            <a:r>
              <a:rPr b="0" i="0" lang="en" sz="1800" u="none" cap="none" strike="noStrike">
                <a:solidFill>
                  <a:srgbClr val="595959"/>
                </a:solidFill>
                <a:latin typeface="Arial"/>
                <a:ea typeface="Arial"/>
                <a:cs typeface="Arial"/>
                <a:sym typeface="Arial"/>
              </a:rPr>
              <a:t>veterans who have passed on. The mission for WWA is</a:t>
            </a:r>
            <a:r>
              <a:rPr lang="en" sz="1800">
                <a:solidFill>
                  <a:srgbClr val="595959"/>
                </a:solidFill>
              </a:rPr>
              <a:t> </a:t>
            </a:r>
            <a:r>
              <a:rPr b="0" i="0" lang="en" sz="1800" u="none" cap="none" strike="noStrike">
                <a:solidFill>
                  <a:srgbClr val="595959"/>
                </a:solidFill>
                <a:latin typeface="Arial"/>
                <a:ea typeface="Arial"/>
                <a:cs typeface="Arial"/>
                <a:sym typeface="Arial"/>
              </a:rPr>
              <a:t>Remember, Honor and Teach. </a:t>
            </a:r>
            <a:br>
              <a:rPr b="0" i="0" lang="en" sz="1800" u="none" cap="none" strike="noStrike">
                <a:solidFill>
                  <a:srgbClr val="595959"/>
                </a:solidFill>
                <a:latin typeface="Arial"/>
                <a:ea typeface="Arial"/>
                <a:cs typeface="Arial"/>
                <a:sym typeface="Arial"/>
              </a:rPr>
            </a:br>
            <a:r>
              <a:rPr b="0" i="0" lang="en" sz="1800" u="none" cap="none" strike="noStrike">
                <a:solidFill>
                  <a:srgbClr val="595959"/>
                </a:solidFill>
                <a:latin typeface="Arial"/>
                <a:ea typeface="Arial"/>
                <a:cs typeface="Arial"/>
                <a:sym typeface="Arial"/>
              </a:rPr>
              <a:t>For more information</a:t>
            </a:r>
            <a:r>
              <a:rPr lang="en" sz="1800">
                <a:solidFill>
                  <a:srgbClr val="595959"/>
                </a:solidFill>
              </a:rPr>
              <a:t> </a:t>
            </a:r>
            <a:r>
              <a:rPr b="0" i="0" lang="en" sz="1800" u="none" cap="none" strike="noStrike">
                <a:solidFill>
                  <a:srgbClr val="595959"/>
                </a:solidFill>
                <a:latin typeface="Arial"/>
                <a:ea typeface="Arial"/>
                <a:cs typeface="Arial"/>
                <a:sym typeface="Arial"/>
              </a:rPr>
              <a:t>about the event please visit or to find out how to sponsor</a:t>
            </a:r>
            <a:r>
              <a:rPr lang="en" sz="1800">
                <a:solidFill>
                  <a:srgbClr val="595959"/>
                </a:solidFill>
              </a:rPr>
              <a:t> </a:t>
            </a:r>
            <a:r>
              <a:rPr b="0" i="0" lang="en" sz="1800" u="none" cap="none" strike="noStrike">
                <a:solidFill>
                  <a:srgbClr val="595959"/>
                </a:solidFill>
                <a:latin typeface="Arial"/>
                <a:ea typeface="Arial"/>
                <a:cs typeface="Arial"/>
                <a:sym typeface="Arial"/>
              </a:rPr>
              <a:t>a wreath:</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0000"/>
              <a:buFont typeface="Arial"/>
              <a:buNone/>
            </a:pPr>
            <a:r>
              <a:rPr lang="en" sz="1800">
                <a:solidFill>
                  <a:srgbClr val="595959"/>
                </a:solidFill>
              </a:rPr>
              <a:t>https://www.wreathsacrossamerica.org/</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0000"/>
              <a:buFont typeface="Arial"/>
              <a:buNone/>
            </a:pPr>
            <a:r>
              <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0000"/>
              <a:buFont typeface="Arial"/>
              <a:buNone/>
            </a:pPr>
            <a:r>
              <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0000"/>
              <a:buFont typeface="Arial"/>
              <a:buNone/>
            </a:pPr>
            <a:r>
              <a:rPr b="0" i="0" lang="en" sz="1800" u="none" cap="none" strike="noStrike">
                <a:solidFill>
                  <a:srgbClr val="595959"/>
                </a:solidFill>
                <a:latin typeface="Arial"/>
                <a:ea typeface="Arial"/>
                <a:cs typeface="Arial"/>
                <a:sym typeface="Arial"/>
              </a:rPr>
              <a:t>or reach out to Julia Robles at </a:t>
            </a:r>
            <a:r>
              <a:rPr b="0" i="0" lang="en" sz="1800" u="sng" cap="none" strike="noStrike">
                <a:solidFill>
                  <a:srgbClr val="0097A7"/>
                </a:solidFill>
                <a:latin typeface="Arial"/>
                <a:ea typeface="Arial"/>
                <a:cs typeface="Arial"/>
                <a:sym typeface="Arial"/>
                <a:hlinkClick r:id="rId3">
                  <a:extLst>
                    <a:ext uri="{A12FA001-AC4F-418D-AE19-62706E023703}">
                      <ahyp:hlinkClr val="tx"/>
                    </a:ext>
                  </a:extLst>
                </a:hlinkClick>
              </a:rPr>
              <a:t>csa@gssunnytrails.com</a:t>
            </a:r>
            <a:r>
              <a:rPr b="0" i="0" lang="en" sz="1800" u="none" cap="none" strike="noStrike">
                <a:solidFill>
                  <a:srgbClr val="595959"/>
                </a:solidFill>
                <a:latin typeface="Arial"/>
                <a:ea typeface="Arial"/>
                <a:cs typeface="Arial"/>
                <a:sym typeface="Arial"/>
              </a:rPr>
              <a:t> </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ct val="100000"/>
              <a:buFont typeface="Arial"/>
              <a:buNone/>
            </a:pPr>
            <a:r>
              <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1200"/>
              </a:spcAft>
              <a:buClr>
                <a:srgbClr val="000000"/>
              </a:buClr>
              <a:buSzPct val="100000"/>
              <a:buFont typeface="Arial"/>
              <a:buNone/>
            </a:pPr>
            <a:r>
              <a:t/>
            </a:r>
            <a:endParaRPr b="0" i="0" sz="1800" u="none" cap="none" strike="noStrike">
              <a:solidFill>
                <a:srgbClr val="595959"/>
              </a:solidFill>
              <a:latin typeface="Arial"/>
              <a:ea typeface="Arial"/>
              <a:cs typeface="Arial"/>
              <a:sym typeface="Arial"/>
            </a:endParaRPr>
          </a:p>
        </p:txBody>
      </p:sp>
      <p:pic>
        <p:nvPicPr>
          <p:cNvPr descr="Logo, company name&#10;&#10;Description automatically generated" id="149" name="Google Shape;149;p11"/>
          <p:cNvPicPr preferRelativeResize="0"/>
          <p:nvPr/>
        </p:nvPicPr>
        <p:blipFill rotWithShape="1">
          <a:blip r:embed="rId4">
            <a:alphaModFix/>
          </a:blip>
          <a:srcRect b="0" l="0" r="0" t="0"/>
          <a:stretch/>
        </p:blipFill>
        <p:spPr>
          <a:xfrm>
            <a:off x="811463" y="259975"/>
            <a:ext cx="2607320" cy="2543100"/>
          </a:xfrm>
          <a:prstGeom prst="rect">
            <a:avLst/>
          </a:prstGeom>
          <a:noFill/>
          <a:ln>
            <a:noFill/>
          </a:ln>
        </p:spPr>
      </p:pic>
      <p:pic>
        <p:nvPicPr>
          <p:cNvPr id="150" name="Google Shape;150;p11"/>
          <p:cNvPicPr preferRelativeResize="0"/>
          <p:nvPr/>
        </p:nvPicPr>
        <p:blipFill>
          <a:blip r:embed="rId5">
            <a:alphaModFix/>
          </a:blip>
          <a:stretch>
            <a:fillRect/>
          </a:stretch>
        </p:blipFill>
        <p:spPr>
          <a:xfrm>
            <a:off x="7489550" y="2996875"/>
            <a:ext cx="1157275" cy="1149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g281fbd10a67_0_33"/>
          <p:cNvPicPr preferRelativeResize="0"/>
          <p:nvPr/>
        </p:nvPicPr>
        <p:blipFill>
          <a:blip r:embed="rId3">
            <a:alphaModFix/>
          </a:blip>
          <a:stretch>
            <a:fillRect/>
          </a:stretch>
        </p:blipFill>
        <p:spPr>
          <a:xfrm>
            <a:off x="2862325" y="60100"/>
            <a:ext cx="3419347" cy="4838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3"/>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3"/>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3"/>
          <p:cNvSpPr txBox="1"/>
          <p:nvPr/>
        </p:nvSpPr>
        <p:spPr>
          <a:xfrm>
            <a:off x="793550" y="45720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 name="Google Shape;163;p13"/>
          <p:cNvPicPr preferRelativeResize="0"/>
          <p:nvPr/>
        </p:nvPicPr>
        <p:blipFill rotWithShape="1">
          <a:blip r:embed="rId3">
            <a:alphaModFix/>
          </a:blip>
          <a:srcRect b="0" l="0" r="0" t="0"/>
          <a:stretch/>
        </p:blipFill>
        <p:spPr>
          <a:xfrm>
            <a:off x="2081725" y="0"/>
            <a:ext cx="4572925" cy="5047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g282019ddfdd_0_4"/>
          <p:cNvPicPr preferRelativeResize="0"/>
          <p:nvPr/>
        </p:nvPicPr>
        <p:blipFill rotWithShape="1">
          <a:blip r:embed="rId3">
            <a:alphaModFix/>
          </a:blip>
          <a:srcRect b="0" l="0" r="0" t="0"/>
          <a:stretch/>
        </p:blipFill>
        <p:spPr>
          <a:xfrm>
            <a:off x="2834138" y="193113"/>
            <a:ext cx="3475725" cy="47572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72" name="Shape 172"/>
        <p:cNvGrpSpPr/>
        <p:nvPr/>
      </p:nvGrpSpPr>
      <p:grpSpPr>
        <a:xfrm>
          <a:off x="0" y="0"/>
          <a:ext cx="0" cy="0"/>
          <a:chOff x="0" y="0"/>
          <a:chExt cx="0" cy="0"/>
        </a:xfrm>
      </p:grpSpPr>
      <p:pic>
        <p:nvPicPr>
          <p:cNvPr id="173" name="Google Shape;173;p14"/>
          <p:cNvPicPr preferRelativeResize="0"/>
          <p:nvPr/>
        </p:nvPicPr>
        <p:blipFill rotWithShape="1">
          <a:blip r:embed="rId3">
            <a:alphaModFix/>
          </a:blip>
          <a:srcRect b="0" l="0" r="0" t="0"/>
          <a:stretch/>
        </p:blipFill>
        <p:spPr>
          <a:xfrm>
            <a:off x="2959100" y="152401"/>
            <a:ext cx="3225800" cy="4838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2"/>
          <p:cNvSpPr txBox="1"/>
          <p:nvPr>
            <p:ph type="title"/>
          </p:nvPr>
        </p:nvSpPr>
        <p:spPr>
          <a:xfrm>
            <a:off x="311700" y="445025"/>
            <a:ext cx="8520600" cy="572700"/>
          </a:xfrm>
          <a:prstGeom prst="rect">
            <a:avLst/>
          </a:prstGeom>
          <a:solidFill>
            <a:srgbClr val="21B255"/>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latin typeface="Proxima Nova"/>
                <a:ea typeface="Proxima Nova"/>
                <a:cs typeface="Proxima Nova"/>
                <a:sym typeface="Proxima Nova"/>
              </a:rPr>
              <a:t>LiveScan - Don’t miss this opportunity! </a:t>
            </a:r>
            <a:endParaRPr>
              <a:solidFill>
                <a:schemeClr val="lt1"/>
              </a:solidFill>
              <a:latin typeface="Proxima Nova"/>
              <a:ea typeface="Proxima Nova"/>
              <a:cs typeface="Proxima Nova"/>
              <a:sym typeface="Proxima Nova"/>
            </a:endParaRPr>
          </a:p>
        </p:txBody>
      </p:sp>
      <p:sp>
        <p:nvSpPr>
          <p:cNvPr id="179" name="Google Shape;179;p12"/>
          <p:cNvSpPr txBox="1"/>
          <p:nvPr>
            <p:ph idx="1" type="body"/>
          </p:nvPr>
        </p:nvSpPr>
        <p:spPr>
          <a:xfrm>
            <a:off x="311700" y="1152475"/>
            <a:ext cx="8520600" cy="3416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Font typeface="Trebuchet MS"/>
              <a:buChar char="●"/>
            </a:pPr>
            <a:r>
              <a:rPr lang="en">
                <a:latin typeface="Trebuchet MS"/>
                <a:ea typeface="Trebuchet MS"/>
                <a:cs typeface="Trebuchet MS"/>
                <a:sym typeface="Trebuchet MS"/>
              </a:rPr>
              <a:t>Thank you to all have gone to get their LiveScan done!  </a:t>
            </a:r>
            <a:endParaRPr>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lang="en">
                <a:latin typeface="Trebuchet MS"/>
                <a:ea typeface="Trebuchet MS"/>
                <a:cs typeface="Trebuchet MS"/>
                <a:sym typeface="Trebuchet MS"/>
              </a:rPr>
              <a:t>If you need to get your LiveScan done, please send an email to customercare@sdgirlscouts.org with-</a:t>
            </a:r>
            <a:endParaRPr>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lang="en">
                <a:latin typeface="Trebuchet MS"/>
                <a:ea typeface="Trebuchet MS"/>
                <a:cs typeface="Trebuchet MS"/>
                <a:sym typeface="Trebuchet MS"/>
              </a:rPr>
              <a:t>Subject: Fingerprinting- Sunny Trails</a:t>
            </a:r>
            <a:endParaRPr>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lang="en">
                <a:latin typeface="Trebuchet MS"/>
                <a:ea typeface="Trebuchet MS"/>
                <a:cs typeface="Trebuchet MS"/>
                <a:sym typeface="Trebuchet MS"/>
              </a:rPr>
              <a:t>Message: I would like to sign up for fingerprinting.</a:t>
            </a:r>
            <a:endParaRPr>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lang="en">
                <a:latin typeface="Trebuchet MS"/>
                <a:ea typeface="Trebuchet MS"/>
                <a:cs typeface="Trebuchet MS"/>
                <a:sym typeface="Trebuchet MS"/>
              </a:rPr>
              <a:t>Troop #:</a:t>
            </a:r>
            <a:endParaRPr>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lang="en">
                <a:latin typeface="Trebuchet MS"/>
                <a:ea typeface="Trebuchet MS"/>
                <a:cs typeface="Trebuchet MS"/>
                <a:sym typeface="Trebuchet MS"/>
              </a:rPr>
              <a:t>Role:</a:t>
            </a:r>
            <a:endParaRPr>
              <a:latin typeface="Trebuchet MS"/>
              <a:ea typeface="Trebuchet MS"/>
              <a:cs typeface="Trebuchet MS"/>
              <a:sym typeface="Trebuchet MS"/>
            </a:endParaRPr>
          </a:p>
          <a:p>
            <a:pPr indent="-342900" lvl="0" marL="457200" rtl="0" algn="l">
              <a:lnSpc>
                <a:spcPct val="115000"/>
              </a:lnSpc>
              <a:spcBef>
                <a:spcPts val="0"/>
              </a:spcBef>
              <a:spcAft>
                <a:spcPts val="0"/>
              </a:spcAft>
              <a:buSzPts val="1800"/>
              <a:buChar char="●"/>
            </a:pPr>
            <a:r>
              <a:rPr lang="en">
                <a:latin typeface="Trebuchet MS"/>
                <a:ea typeface="Trebuchet MS"/>
                <a:cs typeface="Trebuchet MS"/>
                <a:sym typeface="Trebuchet MS"/>
              </a:rPr>
              <a:t>and of course 2023/</a:t>
            </a:r>
            <a:r>
              <a:rPr b="1" lang="en">
                <a:latin typeface="Trebuchet MS"/>
                <a:ea typeface="Trebuchet MS"/>
                <a:cs typeface="Trebuchet MS"/>
                <a:sym typeface="Trebuchet MS"/>
              </a:rPr>
              <a:t>2024 Membership</a:t>
            </a:r>
            <a:endParaRPr b="1">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b="1" lang="en">
                <a:latin typeface="Trebuchet MS"/>
                <a:ea typeface="Trebuchet MS"/>
                <a:cs typeface="Trebuchet MS"/>
                <a:sym typeface="Trebuchet MS"/>
              </a:rPr>
              <a:t>Deadline September 30th</a:t>
            </a:r>
            <a:endParaRPr b="1">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g281fbd10a67_0_6"/>
          <p:cNvPicPr preferRelativeResize="0"/>
          <p:nvPr/>
        </p:nvPicPr>
        <p:blipFill rotWithShape="1">
          <a:blip r:embed="rId3">
            <a:alphaModFix/>
          </a:blip>
          <a:srcRect b="16396" l="0" r="0" t="11908"/>
          <a:stretch/>
        </p:blipFill>
        <p:spPr>
          <a:xfrm>
            <a:off x="5223800" y="1774475"/>
            <a:ext cx="3553601" cy="1910776"/>
          </a:xfrm>
          <a:prstGeom prst="rect">
            <a:avLst/>
          </a:prstGeom>
          <a:noFill/>
          <a:ln>
            <a:noFill/>
          </a:ln>
        </p:spPr>
      </p:pic>
      <p:sp>
        <p:nvSpPr>
          <p:cNvPr id="185" name="Google Shape;185;g281fbd10a67_0_6"/>
          <p:cNvSpPr txBox="1"/>
          <p:nvPr/>
        </p:nvSpPr>
        <p:spPr>
          <a:xfrm>
            <a:off x="1269850" y="41950"/>
            <a:ext cx="7566300" cy="785100"/>
          </a:xfrm>
          <a:prstGeom prst="rect">
            <a:avLst/>
          </a:prstGeom>
          <a:solidFill>
            <a:srgbClr val="21B255"/>
          </a:solid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3900">
                <a:solidFill>
                  <a:schemeClr val="lt1"/>
                </a:solidFill>
              </a:rPr>
              <a:t>Destinations Expo 2023</a:t>
            </a:r>
            <a:endParaRPr sz="3900">
              <a:solidFill>
                <a:schemeClr val="lt1"/>
              </a:solidFill>
            </a:endParaRPr>
          </a:p>
        </p:txBody>
      </p:sp>
      <p:sp>
        <p:nvSpPr>
          <p:cNvPr id="186" name="Google Shape;186;g281fbd10a67_0_6"/>
          <p:cNvSpPr txBox="1"/>
          <p:nvPr/>
        </p:nvSpPr>
        <p:spPr>
          <a:xfrm>
            <a:off x="214050" y="1013600"/>
            <a:ext cx="8715900" cy="828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900">
                <a:solidFill>
                  <a:schemeClr val="dk2"/>
                </a:solidFill>
              </a:rPr>
              <a:t>Destinations are Individual Girl Scout Travel Opportunities!</a:t>
            </a:r>
            <a:endParaRPr sz="1900">
              <a:solidFill>
                <a:schemeClr val="dk2"/>
              </a:solidFill>
            </a:endParaRPr>
          </a:p>
          <a:p>
            <a:pPr indent="0" lvl="0" marL="0" rtl="0" algn="l">
              <a:lnSpc>
                <a:spcPct val="120000"/>
              </a:lnSpc>
              <a:spcBef>
                <a:spcPts val="0"/>
              </a:spcBef>
              <a:spcAft>
                <a:spcPts val="0"/>
              </a:spcAft>
              <a:buNone/>
            </a:pPr>
            <a:r>
              <a:rPr lang="en" sz="1900">
                <a:solidFill>
                  <a:schemeClr val="dk2"/>
                </a:solidFill>
              </a:rPr>
              <a:t>Wednesday, September 27, 6:30-8, Virtual, Free!</a:t>
            </a:r>
            <a:endParaRPr sz="1900">
              <a:solidFill>
                <a:schemeClr val="dk2"/>
              </a:solidFill>
            </a:endParaRPr>
          </a:p>
        </p:txBody>
      </p:sp>
      <p:pic>
        <p:nvPicPr>
          <p:cNvPr id="187" name="Google Shape;187;g281fbd10a67_0_6"/>
          <p:cNvPicPr preferRelativeResize="0"/>
          <p:nvPr/>
        </p:nvPicPr>
        <p:blipFill>
          <a:blip r:embed="rId4">
            <a:alphaModFix/>
          </a:blip>
          <a:stretch>
            <a:fillRect/>
          </a:stretch>
        </p:blipFill>
        <p:spPr>
          <a:xfrm>
            <a:off x="279750" y="41950"/>
            <a:ext cx="785100" cy="785100"/>
          </a:xfrm>
          <a:prstGeom prst="rect">
            <a:avLst/>
          </a:prstGeom>
          <a:noFill/>
          <a:ln>
            <a:noFill/>
          </a:ln>
        </p:spPr>
      </p:pic>
      <p:pic>
        <p:nvPicPr>
          <p:cNvPr id="188" name="Google Shape;188;g281fbd10a67_0_6"/>
          <p:cNvPicPr preferRelativeResize="0"/>
          <p:nvPr/>
        </p:nvPicPr>
        <p:blipFill>
          <a:blip r:embed="rId5">
            <a:alphaModFix/>
          </a:blip>
          <a:stretch>
            <a:fillRect/>
          </a:stretch>
        </p:blipFill>
        <p:spPr>
          <a:xfrm>
            <a:off x="152400" y="1994000"/>
            <a:ext cx="3162750" cy="2372599"/>
          </a:xfrm>
          <a:prstGeom prst="rect">
            <a:avLst/>
          </a:prstGeom>
          <a:noFill/>
          <a:ln>
            <a:noFill/>
          </a:ln>
        </p:spPr>
      </p:pic>
      <p:pic>
        <p:nvPicPr>
          <p:cNvPr id="189" name="Google Shape;189;g281fbd10a67_0_6"/>
          <p:cNvPicPr preferRelativeResize="0"/>
          <p:nvPr/>
        </p:nvPicPr>
        <p:blipFill>
          <a:blip r:embed="rId6">
            <a:alphaModFix/>
          </a:blip>
          <a:stretch>
            <a:fillRect/>
          </a:stretch>
        </p:blipFill>
        <p:spPr>
          <a:xfrm>
            <a:off x="3087969" y="3417325"/>
            <a:ext cx="3068755" cy="1726175"/>
          </a:xfrm>
          <a:prstGeom prst="rect">
            <a:avLst/>
          </a:prstGeom>
          <a:noFill/>
          <a:ln>
            <a:noFill/>
          </a:ln>
        </p:spPr>
      </p:pic>
      <p:pic>
        <p:nvPicPr>
          <p:cNvPr id="190" name="Google Shape;190;g281fbd10a67_0_6"/>
          <p:cNvPicPr preferRelativeResize="0"/>
          <p:nvPr/>
        </p:nvPicPr>
        <p:blipFill>
          <a:blip r:embed="rId7">
            <a:alphaModFix/>
          </a:blip>
          <a:stretch>
            <a:fillRect/>
          </a:stretch>
        </p:blipFill>
        <p:spPr>
          <a:xfrm>
            <a:off x="7552475" y="3445198"/>
            <a:ext cx="1224925" cy="1224925"/>
          </a:xfrm>
          <a:prstGeom prst="rect">
            <a:avLst/>
          </a:prstGeom>
          <a:noFill/>
          <a:ln>
            <a:noFill/>
          </a:ln>
        </p:spPr>
      </p:pic>
      <p:pic>
        <p:nvPicPr>
          <p:cNvPr id="191" name="Google Shape;191;g281fbd10a67_0_6"/>
          <p:cNvPicPr preferRelativeResize="0"/>
          <p:nvPr/>
        </p:nvPicPr>
        <p:blipFill>
          <a:blip r:embed="rId8">
            <a:alphaModFix/>
          </a:blip>
          <a:stretch>
            <a:fillRect/>
          </a:stretch>
        </p:blipFill>
        <p:spPr>
          <a:xfrm>
            <a:off x="3683975" y="1774475"/>
            <a:ext cx="1170997" cy="1178650"/>
          </a:xfrm>
          <a:prstGeom prst="rect">
            <a:avLst/>
          </a:prstGeom>
          <a:noFill/>
          <a:ln>
            <a:noFill/>
          </a:ln>
        </p:spPr>
      </p:pic>
      <p:sp>
        <p:nvSpPr>
          <p:cNvPr id="192" name="Google Shape;192;g281fbd10a67_0_6"/>
          <p:cNvSpPr txBox="1"/>
          <p:nvPr/>
        </p:nvSpPr>
        <p:spPr>
          <a:xfrm>
            <a:off x="7552475" y="4548775"/>
            <a:ext cx="13089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About Destinations</a:t>
            </a:r>
            <a:endParaRPr/>
          </a:p>
        </p:txBody>
      </p:sp>
      <p:sp>
        <p:nvSpPr>
          <p:cNvPr id="193" name="Google Shape;193;g281fbd10a67_0_6"/>
          <p:cNvSpPr txBox="1"/>
          <p:nvPr/>
        </p:nvSpPr>
        <p:spPr>
          <a:xfrm>
            <a:off x="3558500" y="2846200"/>
            <a:ext cx="15018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Event Registration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2"/>
          <p:cNvSpPr txBox="1"/>
          <p:nvPr/>
        </p:nvSpPr>
        <p:spPr>
          <a:xfrm>
            <a:off x="1656125" y="891450"/>
            <a:ext cx="6096000" cy="975900"/>
          </a:xfrm>
          <a:prstGeom prst="rect">
            <a:avLst/>
          </a:prstGeom>
          <a:noFill/>
          <a:ln cap="flat" cmpd="sng" w="9525">
            <a:solidFill>
              <a:srgbClr val="00AE58"/>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100000"/>
              </a:lnSpc>
              <a:spcBef>
                <a:spcPts val="0"/>
              </a:spcBef>
              <a:spcAft>
                <a:spcPts val="0"/>
              </a:spcAft>
              <a:buClr>
                <a:srgbClr val="3F7818"/>
              </a:buClr>
              <a:buSzPts val="2400"/>
              <a:buFont typeface="Trebuchet MS"/>
              <a:buNone/>
            </a:pPr>
            <a:r>
              <a:rPr b="0" i="0" lang="en" sz="2400" u="none" cap="none" strike="noStrike">
                <a:solidFill>
                  <a:schemeClr val="dk1"/>
                </a:solidFill>
                <a:latin typeface="Trebuchet MS"/>
                <a:ea typeface="Trebuchet MS"/>
                <a:cs typeface="Trebuchet MS"/>
                <a:sym typeface="Trebuchet MS"/>
              </a:rPr>
              <a:t>Sunny Trails Service Unit Managers</a:t>
            </a:r>
            <a:endParaRPr b="0" i="0" sz="600" u="none" cap="none" strike="noStrike">
              <a:solidFill>
                <a:schemeClr val="dk1"/>
              </a:solidFill>
              <a:latin typeface="Trebuchet MS"/>
              <a:ea typeface="Trebuchet MS"/>
              <a:cs typeface="Trebuchet MS"/>
              <a:sym typeface="Trebuchet MS"/>
            </a:endParaRPr>
          </a:p>
        </p:txBody>
      </p:sp>
      <p:graphicFrame>
        <p:nvGraphicFramePr>
          <p:cNvPr id="67" name="Google Shape;67;p2"/>
          <p:cNvGraphicFramePr/>
          <p:nvPr/>
        </p:nvGraphicFramePr>
        <p:xfrm>
          <a:off x="1656137" y="1991547"/>
          <a:ext cx="3000000" cy="3000000"/>
        </p:xfrm>
        <a:graphic>
          <a:graphicData uri="http://schemas.openxmlformats.org/drawingml/2006/table">
            <a:tbl>
              <a:tblPr bandRow="1" firstRow="1">
                <a:noFill/>
                <a:tableStyleId>{D2A4FFAB-1778-4684-9D0A-E567CEEF735C}</a:tableStyleId>
              </a:tblPr>
              <a:tblGrid>
                <a:gridCol w="3048000"/>
                <a:gridCol w="3048000"/>
              </a:tblGrid>
              <a:tr h="1603850">
                <a:tc>
                  <a:txBody>
                    <a:bodyPr/>
                    <a:lstStyle/>
                    <a:p>
                      <a:pPr indent="0" lvl="0" marL="0" marR="0" rtl="0" algn="ctr">
                        <a:lnSpc>
                          <a:spcPct val="100000"/>
                        </a:lnSpc>
                        <a:spcBef>
                          <a:spcPts val="0"/>
                        </a:spcBef>
                        <a:spcAft>
                          <a:spcPts val="0"/>
                        </a:spcAft>
                        <a:buClr>
                          <a:srgbClr val="000000"/>
                        </a:buClr>
                        <a:buSzPts val="3300"/>
                        <a:buFont typeface="Arial"/>
                        <a:buNone/>
                      </a:pPr>
                      <a:r>
                        <a:t/>
                      </a:r>
                      <a:endParaRPr sz="3300" u="none" cap="none" strike="noStrike">
                        <a:solidFill>
                          <a:srgbClr val="3F7818"/>
                        </a:solidFill>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lnL cap="flat" cmpd="sng" w="12700">
                      <a:solidFill>
                        <a:schemeClr val="accent2"/>
                      </a:solidFill>
                      <a:prstDash val="solid"/>
                      <a:round/>
                      <a:headEnd len="sm" w="sm" type="none"/>
                      <a:tailEnd len="sm" w="sm" type="none"/>
                    </a:lnL>
                    <a:lnR cap="flat" cmpd="sng" w="12700">
                      <a:solidFill>
                        <a:schemeClr val="accent2"/>
                      </a:solidFill>
                      <a:prstDash val="solid"/>
                      <a:round/>
                      <a:headEnd len="sm" w="sm" type="none"/>
                      <a:tailEnd len="sm" w="sm" type="none"/>
                    </a:lnR>
                    <a:lnT cap="flat" cmpd="sng" w="12700">
                      <a:solidFill>
                        <a:schemeClr val="accent2"/>
                      </a:solidFill>
                      <a:prstDash val="solid"/>
                      <a:round/>
                      <a:headEnd len="sm" w="sm" type="none"/>
                      <a:tailEnd len="sm" w="sm" type="none"/>
                    </a:lnT>
                    <a:lnB cap="flat" cmpd="sng" w="38100">
                      <a:solidFill>
                        <a:schemeClr val="accent2"/>
                      </a:solidFill>
                      <a:prstDash val="solid"/>
                      <a:round/>
                      <a:headEnd len="sm" w="sm" type="none"/>
                      <a:tailEnd len="sm" w="sm" type="none"/>
                    </a:lnB>
                    <a:solidFill>
                      <a:srgbClr val="21B255"/>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lnL cap="flat" cmpd="sng" w="12700">
                      <a:solidFill>
                        <a:schemeClr val="accent2"/>
                      </a:solidFill>
                      <a:prstDash val="solid"/>
                      <a:round/>
                      <a:headEnd len="sm" w="sm" type="none"/>
                      <a:tailEnd len="sm" w="sm" type="none"/>
                    </a:lnL>
                    <a:lnR cap="flat" cmpd="sng" w="12700">
                      <a:solidFill>
                        <a:schemeClr val="accent2"/>
                      </a:solidFill>
                      <a:prstDash val="solid"/>
                      <a:round/>
                      <a:headEnd len="sm" w="sm" type="none"/>
                      <a:tailEnd len="sm" w="sm" type="none"/>
                    </a:lnR>
                    <a:lnT cap="flat" cmpd="sng" w="12700">
                      <a:solidFill>
                        <a:schemeClr val="accent2"/>
                      </a:solidFill>
                      <a:prstDash val="solid"/>
                      <a:round/>
                      <a:headEnd len="sm" w="sm" type="none"/>
                      <a:tailEnd len="sm" w="sm" type="none"/>
                    </a:lnT>
                    <a:lnB cap="flat" cmpd="sng" w="38100">
                      <a:solidFill>
                        <a:schemeClr val="accent2"/>
                      </a:solidFill>
                      <a:prstDash val="solid"/>
                      <a:round/>
                      <a:headEnd len="sm" w="sm" type="none"/>
                      <a:tailEnd len="sm" w="sm" type="none"/>
                    </a:lnB>
                    <a:solidFill>
                      <a:srgbClr val="21B255"/>
                    </a:solidFill>
                  </a:tcPr>
                </a:tc>
              </a:tr>
              <a:tr h="675500">
                <a:tc>
                  <a:txBody>
                    <a:bodyPr/>
                    <a:lstStyle/>
                    <a:p>
                      <a:pPr indent="0" lvl="0" marL="0" marR="0" rtl="0" algn="ctr">
                        <a:lnSpc>
                          <a:spcPct val="100000"/>
                        </a:lnSpc>
                        <a:spcBef>
                          <a:spcPts val="0"/>
                        </a:spcBef>
                        <a:spcAft>
                          <a:spcPts val="0"/>
                        </a:spcAft>
                        <a:buClr>
                          <a:srgbClr val="000000"/>
                        </a:buClr>
                        <a:buSzPts val="2100"/>
                        <a:buFont typeface="Arial"/>
                        <a:buNone/>
                      </a:pPr>
                      <a:r>
                        <a:rPr lang="en" sz="2100" u="none" cap="none" strike="noStrike">
                          <a:solidFill>
                            <a:srgbClr val="3D7418"/>
                          </a:solidFill>
                        </a:rPr>
                        <a:t>Cindy Saenz </a:t>
                      </a:r>
                      <a:endParaRPr sz="1100" u="none" cap="none" strike="noStrike">
                        <a:solidFill>
                          <a:srgbClr val="3D7418"/>
                        </a:solidFill>
                      </a:endParaRPr>
                    </a:p>
                    <a:p>
                      <a:pPr indent="0" lvl="0" marL="0" marR="0" rtl="0" algn="ctr">
                        <a:lnSpc>
                          <a:spcPct val="100000"/>
                        </a:lnSpc>
                        <a:spcBef>
                          <a:spcPts val="0"/>
                        </a:spcBef>
                        <a:spcAft>
                          <a:spcPts val="0"/>
                        </a:spcAft>
                        <a:buClr>
                          <a:srgbClr val="000000"/>
                        </a:buClr>
                        <a:buSzPts val="1200"/>
                        <a:buFont typeface="Arial"/>
                        <a:buNone/>
                      </a:pPr>
                      <a:r>
                        <a:rPr lang="en" sz="1200" u="sng" cap="none" strike="noStrike">
                          <a:solidFill>
                            <a:srgbClr val="3D7418"/>
                          </a:solidFill>
                          <a:hlinkClick r:id="rId3">
                            <a:extLst>
                              <a:ext uri="{A12FA001-AC4F-418D-AE19-62706E023703}">
                                <ahyp:hlinkClr val="tx"/>
                              </a:ext>
                            </a:extLst>
                          </a:hlinkClick>
                        </a:rPr>
                        <a:t>DBJ@gssunnytrails.com</a:t>
                      </a:r>
                      <a:endParaRPr sz="1200" u="none" cap="none" strike="noStrike">
                        <a:solidFill>
                          <a:srgbClr val="3D7418"/>
                        </a:solidFill>
                      </a:endParaRPr>
                    </a:p>
                  </a:txBody>
                  <a:tcPr marT="34300" marB="34300" marR="68600" marL="68600">
                    <a:lnL cap="flat" cmpd="sng" w="12700">
                      <a:solidFill>
                        <a:schemeClr val="accent2"/>
                      </a:solidFill>
                      <a:prstDash val="solid"/>
                      <a:round/>
                      <a:headEnd len="sm" w="sm" type="none"/>
                      <a:tailEnd len="sm" w="sm" type="none"/>
                    </a:lnL>
                    <a:lnR cap="flat" cmpd="sng" w="12700">
                      <a:solidFill>
                        <a:schemeClr val="accent2"/>
                      </a:solidFill>
                      <a:prstDash val="solid"/>
                      <a:round/>
                      <a:headEnd len="sm" w="sm" type="none"/>
                      <a:tailEnd len="sm" w="sm" type="none"/>
                    </a:lnR>
                    <a:lnT cap="flat" cmpd="sng" w="38100">
                      <a:solidFill>
                        <a:schemeClr val="accent2"/>
                      </a:solidFill>
                      <a:prstDash val="solid"/>
                      <a:round/>
                      <a:headEnd len="sm" w="sm" type="none"/>
                      <a:tailEnd len="sm" w="sm" type="none"/>
                    </a:lnT>
                    <a:lnB cap="flat" cmpd="sng" w="12700">
                      <a:solidFill>
                        <a:schemeClr val="accent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100"/>
                        <a:buFont typeface="Arial"/>
                        <a:buNone/>
                      </a:pPr>
                      <a:r>
                        <a:rPr lang="en" sz="2100" u="none" cap="none" strike="noStrike">
                          <a:solidFill>
                            <a:srgbClr val="3D7418"/>
                          </a:solidFill>
                        </a:rPr>
                        <a:t>Julia Robles</a:t>
                      </a:r>
                      <a:endParaRPr sz="1100" u="none" cap="none" strike="noStrike">
                        <a:solidFill>
                          <a:srgbClr val="3D7418"/>
                        </a:solidFill>
                      </a:endParaRPr>
                    </a:p>
                    <a:p>
                      <a:pPr indent="0" lvl="0" marL="0" marR="0" rtl="0" algn="ctr">
                        <a:lnSpc>
                          <a:spcPct val="100000"/>
                        </a:lnSpc>
                        <a:spcBef>
                          <a:spcPts val="0"/>
                        </a:spcBef>
                        <a:spcAft>
                          <a:spcPts val="0"/>
                        </a:spcAft>
                        <a:buClr>
                          <a:srgbClr val="000000"/>
                        </a:buClr>
                        <a:buSzPts val="1200"/>
                        <a:buFont typeface="Arial"/>
                        <a:buNone/>
                      </a:pPr>
                      <a:r>
                        <a:rPr b="0" i="0" lang="en" sz="1200" u="sng" cap="none" strike="noStrike">
                          <a:solidFill>
                            <a:srgbClr val="3D7418"/>
                          </a:solidFill>
                          <a:latin typeface="Lato"/>
                          <a:ea typeface="Lato"/>
                          <a:cs typeface="Lato"/>
                          <a:sym typeface="Lato"/>
                          <a:hlinkClick r:id="rId4">
                            <a:extLst>
                              <a:ext uri="{A12FA001-AC4F-418D-AE19-62706E023703}">
                                <ahyp:hlinkClr val="tx"/>
                              </a:ext>
                            </a:extLst>
                          </a:hlinkClick>
                        </a:rPr>
                        <a:t>CSA@gssunnytrails.com</a:t>
                      </a:r>
                      <a:endParaRPr sz="3000" u="none" cap="none" strike="noStrike">
                        <a:solidFill>
                          <a:srgbClr val="3D7418"/>
                        </a:solidFill>
                      </a:endParaRPr>
                    </a:p>
                  </a:txBody>
                  <a:tcPr marT="34300" marB="34300" marR="68600" marL="68600">
                    <a:lnL cap="flat" cmpd="sng" w="12700">
                      <a:solidFill>
                        <a:schemeClr val="accent2"/>
                      </a:solidFill>
                      <a:prstDash val="solid"/>
                      <a:round/>
                      <a:headEnd len="sm" w="sm" type="none"/>
                      <a:tailEnd len="sm" w="sm" type="none"/>
                    </a:lnL>
                    <a:lnR cap="flat" cmpd="sng" w="12700">
                      <a:solidFill>
                        <a:schemeClr val="accent2"/>
                      </a:solidFill>
                      <a:prstDash val="solid"/>
                      <a:round/>
                      <a:headEnd len="sm" w="sm" type="none"/>
                      <a:tailEnd len="sm" w="sm" type="none"/>
                    </a:lnR>
                    <a:lnT cap="flat" cmpd="sng" w="38100">
                      <a:solidFill>
                        <a:schemeClr val="accent2"/>
                      </a:solidFill>
                      <a:prstDash val="solid"/>
                      <a:round/>
                      <a:headEnd len="sm" w="sm" type="none"/>
                      <a:tailEnd len="sm" w="sm" type="none"/>
                    </a:lnT>
                    <a:lnB cap="flat" cmpd="sng" w="12700">
                      <a:solidFill>
                        <a:schemeClr val="accent2"/>
                      </a:solidFill>
                      <a:prstDash val="solid"/>
                      <a:round/>
                      <a:headEnd len="sm" w="sm" type="none"/>
                      <a:tailEnd len="sm" w="sm" type="none"/>
                    </a:lnB>
                    <a:solidFill>
                      <a:schemeClr val="lt1"/>
                    </a:solidFill>
                  </a:tcPr>
                </a:tc>
              </a:tr>
            </a:tbl>
          </a:graphicData>
        </a:graphic>
      </p:graphicFrame>
      <p:sp>
        <p:nvSpPr>
          <p:cNvPr id="68" name="Google Shape;68;p2"/>
          <p:cNvSpPr/>
          <p:nvPr/>
        </p:nvSpPr>
        <p:spPr>
          <a:xfrm rot="-1632545">
            <a:off x="4498615" y="1491410"/>
            <a:ext cx="1181658" cy="1094990"/>
          </a:xfrm>
          <a:prstGeom prst="ellipse">
            <a:avLst/>
          </a:prstGeom>
          <a:solidFill>
            <a:schemeClr val="lt1"/>
          </a:solidFill>
          <a:ln cap="rnd" cmpd="sng" w="762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r>
              <a:rPr b="0" i="0" lang="en" sz="900" u="none" cap="none" strike="noStrike">
                <a:solidFill>
                  <a:schemeClr val="accent2"/>
                </a:solidFill>
                <a:latin typeface="Trebuchet MS"/>
                <a:ea typeface="Trebuchet MS"/>
                <a:cs typeface="Trebuchet MS"/>
                <a:sym typeface="Trebuchet MS"/>
              </a:rPr>
              <a:t>Your Meeting Host Tonight</a:t>
            </a:r>
            <a:endParaRPr b="0" i="0" sz="1200" u="none" cap="none" strike="noStrike">
              <a:solidFill>
                <a:schemeClr val="accent2"/>
              </a:solidFill>
              <a:latin typeface="Arial"/>
              <a:ea typeface="Arial"/>
              <a:cs typeface="Arial"/>
              <a:sym typeface="Arial"/>
            </a:endParaRPr>
          </a:p>
        </p:txBody>
      </p:sp>
      <p:pic>
        <p:nvPicPr>
          <p:cNvPr id="69" name="Google Shape;69;p2"/>
          <p:cNvPicPr preferRelativeResize="0"/>
          <p:nvPr/>
        </p:nvPicPr>
        <p:blipFill rotWithShape="1">
          <a:blip r:embed="rId5">
            <a:alphaModFix/>
          </a:blip>
          <a:srcRect b="2995" l="0" r="11008" t="16894"/>
          <a:stretch/>
        </p:blipFill>
        <p:spPr>
          <a:xfrm>
            <a:off x="2543125" y="2066174"/>
            <a:ext cx="1235985" cy="1483290"/>
          </a:xfrm>
          <a:prstGeom prst="rect">
            <a:avLst/>
          </a:prstGeom>
          <a:noFill/>
          <a:ln>
            <a:noFill/>
          </a:ln>
        </p:spPr>
      </p:pic>
      <p:pic>
        <p:nvPicPr>
          <p:cNvPr id="70" name="Google Shape;70;p2"/>
          <p:cNvPicPr preferRelativeResize="0"/>
          <p:nvPr/>
        </p:nvPicPr>
        <p:blipFill rotWithShape="1">
          <a:blip r:embed="rId6">
            <a:alphaModFix/>
          </a:blip>
          <a:srcRect b="0" l="0" r="0" t="0"/>
          <a:stretch/>
        </p:blipFill>
        <p:spPr>
          <a:xfrm>
            <a:off x="5651975" y="2091575"/>
            <a:ext cx="1069906" cy="1432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81fbd10a67_0_42"/>
          <p:cNvSpPr txBox="1"/>
          <p:nvPr/>
        </p:nvSpPr>
        <p:spPr>
          <a:xfrm>
            <a:off x="1269850" y="41950"/>
            <a:ext cx="7566300" cy="785100"/>
          </a:xfrm>
          <a:prstGeom prst="rect">
            <a:avLst/>
          </a:prstGeom>
          <a:solidFill>
            <a:srgbClr val="21B255"/>
          </a:solid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3900">
                <a:solidFill>
                  <a:schemeClr val="lt1"/>
                </a:solidFill>
              </a:rPr>
              <a:t>Money Earning Project Proposals</a:t>
            </a:r>
            <a:endParaRPr sz="3900">
              <a:solidFill>
                <a:schemeClr val="lt1"/>
              </a:solidFill>
            </a:endParaRPr>
          </a:p>
        </p:txBody>
      </p:sp>
      <p:sp>
        <p:nvSpPr>
          <p:cNvPr id="199" name="Google Shape;199;g281fbd10a67_0_42"/>
          <p:cNvSpPr txBox="1"/>
          <p:nvPr/>
        </p:nvSpPr>
        <p:spPr>
          <a:xfrm>
            <a:off x="162275" y="1013600"/>
            <a:ext cx="8816700" cy="3786600"/>
          </a:xfrm>
          <a:prstGeom prst="rect">
            <a:avLst/>
          </a:prstGeom>
          <a:noFill/>
          <a:ln>
            <a:noFill/>
          </a:ln>
        </p:spPr>
        <p:txBody>
          <a:bodyPr anchorCtr="0" anchor="t" bIns="91425" lIns="91425" spcFirstLastPara="1" rIns="91425" wrap="square" tIns="91425">
            <a:spAutoFit/>
          </a:bodyPr>
          <a:lstStyle/>
          <a:p>
            <a:pPr indent="-342900" lvl="0" marL="457200" rtl="0" algn="l">
              <a:lnSpc>
                <a:spcPct val="120000"/>
              </a:lnSpc>
              <a:spcBef>
                <a:spcPts val="0"/>
              </a:spcBef>
              <a:spcAft>
                <a:spcPts val="0"/>
              </a:spcAft>
              <a:buClr>
                <a:schemeClr val="dk2"/>
              </a:buClr>
              <a:buSzPts val="1800"/>
              <a:buChar char="●"/>
            </a:pPr>
            <a:r>
              <a:rPr lang="en" sz="1800">
                <a:solidFill>
                  <a:schemeClr val="dk2"/>
                </a:solidFill>
              </a:rPr>
              <a:t>Money Earned Belongs to the Troop - no matter who participates </a:t>
            </a:r>
            <a:endParaRPr sz="1800">
              <a:solidFill>
                <a:schemeClr val="dk2"/>
              </a:solidFill>
            </a:endParaRPr>
          </a:p>
          <a:p>
            <a:pPr indent="-342900" lvl="0" marL="457200" rtl="0" algn="l">
              <a:lnSpc>
                <a:spcPct val="120000"/>
              </a:lnSpc>
              <a:spcBef>
                <a:spcPts val="0"/>
              </a:spcBef>
              <a:spcAft>
                <a:spcPts val="0"/>
              </a:spcAft>
              <a:buClr>
                <a:schemeClr val="dk2"/>
              </a:buClr>
              <a:buSzPts val="1800"/>
              <a:buChar char="●"/>
            </a:pPr>
            <a:r>
              <a:rPr lang="en" sz="1800">
                <a:solidFill>
                  <a:schemeClr val="dk2"/>
                </a:solidFill>
              </a:rPr>
              <a:t>Project is age appropriate, good Girl Scout value and includes girl planning, </a:t>
            </a:r>
            <a:endParaRPr sz="1800">
              <a:solidFill>
                <a:schemeClr val="dk2"/>
              </a:solidFill>
            </a:endParaRPr>
          </a:p>
          <a:p>
            <a:pPr indent="-342900" lvl="0" marL="457200" rtl="0" algn="l">
              <a:lnSpc>
                <a:spcPct val="120000"/>
              </a:lnSpc>
              <a:spcBef>
                <a:spcPts val="0"/>
              </a:spcBef>
              <a:spcAft>
                <a:spcPts val="0"/>
              </a:spcAft>
              <a:buClr>
                <a:schemeClr val="dk2"/>
              </a:buClr>
              <a:buSzPts val="1800"/>
              <a:buChar char="●"/>
            </a:pPr>
            <a:r>
              <a:rPr lang="en" sz="1800">
                <a:solidFill>
                  <a:schemeClr val="dk2"/>
                </a:solidFill>
              </a:rPr>
              <a:t>Can’t compete with cookie program or fall sale, </a:t>
            </a:r>
            <a:endParaRPr sz="1800">
              <a:solidFill>
                <a:schemeClr val="dk2"/>
              </a:solidFill>
            </a:endParaRPr>
          </a:p>
          <a:p>
            <a:pPr indent="-342900" lvl="0" marL="457200" rtl="0" algn="l">
              <a:lnSpc>
                <a:spcPct val="120000"/>
              </a:lnSpc>
              <a:spcBef>
                <a:spcPts val="0"/>
              </a:spcBef>
              <a:spcAft>
                <a:spcPts val="0"/>
              </a:spcAft>
              <a:buClr>
                <a:schemeClr val="dk2"/>
              </a:buClr>
              <a:buSzPts val="1800"/>
              <a:buChar char="●"/>
            </a:pPr>
            <a:r>
              <a:rPr lang="en" sz="1800">
                <a:solidFill>
                  <a:schemeClr val="dk2"/>
                </a:solidFill>
              </a:rPr>
              <a:t>Scheduled for single date</a:t>
            </a:r>
            <a:endParaRPr sz="1800">
              <a:solidFill>
                <a:schemeClr val="dk2"/>
              </a:solidFill>
            </a:endParaRPr>
          </a:p>
          <a:p>
            <a:pPr indent="-342900" lvl="0" marL="457200" rtl="0" algn="l">
              <a:lnSpc>
                <a:spcPct val="120000"/>
              </a:lnSpc>
              <a:spcBef>
                <a:spcPts val="0"/>
              </a:spcBef>
              <a:spcAft>
                <a:spcPts val="0"/>
              </a:spcAft>
              <a:buClr>
                <a:schemeClr val="dk2"/>
              </a:buClr>
              <a:buSzPts val="1800"/>
              <a:buChar char="●"/>
            </a:pPr>
            <a:r>
              <a:rPr lang="en" sz="1800">
                <a:solidFill>
                  <a:schemeClr val="dk2"/>
                </a:solidFill>
              </a:rPr>
              <a:t>Participate in both cookie program and fall sale in the same membership year</a:t>
            </a:r>
            <a:endParaRPr sz="1800">
              <a:solidFill>
                <a:schemeClr val="dk2"/>
              </a:solidFill>
            </a:endParaRPr>
          </a:p>
          <a:p>
            <a:pPr indent="-342900" lvl="0" marL="457200" rtl="0" algn="l">
              <a:lnSpc>
                <a:spcPct val="120000"/>
              </a:lnSpc>
              <a:spcBef>
                <a:spcPts val="0"/>
              </a:spcBef>
              <a:spcAft>
                <a:spcPts val="0"/>
              </a:spcAft>
              <a:buClr>
                <a:schemeClr val="dk2"/>
              </a:buClr>
              <a:buSzPts val="1800"/>
              <a:buChar char="●"/>
            </a:pPr>
            <a:r>
              <a:rPr lang="en" sz="1800">
                <a:solidFill>
                  <a:schemeClr val="dk2"/>
                </a:solidFill>
              </a:rPr>
              <a:t>Financials up to date &amp; checking account with Wells Fargo</a:t>
            </a:r>
            <a:endParaRPr sz="1800">
              <a:solidFill>
                <a:schemeClr val="dk2"/>
              </a:solidFill>
            </a:endParaRPr>
          </a:p>
          <a:p>
            <a:pPr indent="-342900" lvl="0" marL="457200" rtl="0" algn="l">
              <a:lnSpc>
                <a:spcPct val="120000"/>
              </a:lnSpc>
              <a:spcBef>
                <a:spcPts val="0"/>
              </a:spcBef>
              <a:spcAft>
                <a:spcPts val="0"/>
              </a:spcAft>
              <a:buClr>
                <a:schemeClr val="dk2"/>
              </a:buClr>
              <a:buSzPts val="1800"/>
              <a:buChar char="●"/>
            </a:pPr>
            <a:r>
              <a:rPr lang="en" sz="1800">
                <a:solidFill>
                  <a:schemeClr val="dk2"/>
                </a:solidFill>
              </a:rPr>
              <a:t>Purpose for fund raising is clearly defined and discussed with girls and parents</a:t>
            </a:r>
            <a:endParaRPr sz="1800">
              <a:solidFill>
                <a:schemeClr val="dk2"/>
              </a:solidFill>
            </a:endParaRPr>
          </a:p>
          <a:p>
            <a:pPr indent="-342900" lvl="0" marL="457200" rtl="0" algn="l">
              <a:lnSpc>
                <a:spcPct val="120000"/>
              </a:lnSpc>
              <a:spcBef>
                <a:spcPts val="0"/>
              </a:spcBef>
              <a:spcAft>
                <a:spcPts val="0"/>
              </a:spcAft>
              <a:buClr>
                <a:schemeClr val="dk2"/>
              </a:buClr>
              <a:buSzPts val="1800"/>
              <a:buChar char="●"/>
            </a:pPr>
            <a:r>
              <a:rPr lang="en" sz="1800">
                <a:solidFill>
                  <a:schemeClr val="dk2"/>
                </a:solidFill>
              </a:rPr>
              <a:t>P</a:t>
            </a:r>
            <a:r>
              <a:rPr lang="en" sz="1800">
                <a:solidFill>
                  <a:schemeClr val="dk2"/>
                </a:solidFill>
              </a:rPr>
              <a:t>rofit estimate from the project should be less than $500. </a:t>
            </a:r>
            <a:endParaRPr sz="1800">
              <a:solidFill>
                <a:schemeClr val="dk2"/>
              </a:solidFill>
            </a:endParaRPr>
          </a:p>
          <a:p>
            <a:pPr indent="-342900" lvl="0" marL="457200" rtl="0" algn="l">
              <a:lnSpc>
                <a:spcPct val="120000"/>
              </a:lnSpc>
              <a:spcBef>
                <a:spcPts val="0"/>
              </a:spcBef>
              <a:spcAft>
                <a:spcPts val="0"/>
              </a:spcAft>
              <a:buClr>
                <a:schemeClr val="dk2"/>
              </a:buClr>
              <a:buSzPts val="1800"/>
              <a:buChar char="●"/>
            </a:pPr>
            <a:r>
              <a:rPr lang="en" sz="1800">
                <a:solidFill>
                  <a:schemeClr val="dk2"/>
                </a:solidFill>
              </a:rPr>
              <a:t>My Tip - charge less / get more engagement! / lower expectations  </a:t>
            </a:r>
            <a:br>
              <a:rPr lang="en" sz="1800">
                <a:solidFill>
                  <a:schemeClr val="dk2"/>
                </a:solidFill>
              </a:rPr>
            </a:br>
            <a:r>
              <a:rPr lang="en" sz="1800">
                <a:solidFill>
                  <a:schemeClr val="dk2"/>
                </a:solidFill>
              </a:rPr>
              <a:t>fewer materials / less expenses / more profit</a:t>
            </a:r>
            <a:endParaRPr sz="1800">
              <a:solidFill>
                <a:schemeClr val="dk2"/>
              </a:solidFill>
            </a:endParaRPr>
          </a:p>
          <a:p>
            <a:pPr indent="0" lvl="0" marL="457200" rtl="0" algn="l">
              <a:lnSpc>
                <a:spcPct val="120000"/>
              </a:lnSpc>
              <a:spcBef>
                <a:spcPts val="0"/>
              </a:spcBef>
              <a:spcAft>
                <a:spcPts val="0"/>
              </a:spcAft>
              <a:buClr>
                <a:schemeClr val="dk1"/>
              </a:buClr>
              <a:buSzPts val="1100"/>
              <a:buFont typeface="Arial"/>
              <a:buNone/>
            </a:pPr>
            <a:r>
              <a:rPr lang="en" sz="1800">
                <a:solidFill>
                  <a:schemeClr val="dk2"/>
                </a:solidFill>
              </a:rPr>
              <a:t>(example: $10 x 8 girls = $80   $3 x 60 girls = $180)</a:t>
            </a:r>
            <a:endParaRPr sz="1800">
              <a:solidFill>
                <a:schemeClr val="dk2"/>
              </a:solidFill>
            </a:endParaRPr>
          </a:p>
        </p:txBody>
      </p:sp>
      <p:pic>
        <p:nvPicPr>
          <p:cNvPr id="200" name="Google Shape;200;g281fbd10a67_0_42"/>
          <p:cNvPicPr preferRelativeResize="0"/>
          <p:nvPr/>
        </p:nvPicPr>
        <p:blipFill>
          <a:blip r:embed="rId3">
            <a:alphaModFix/>
          </a:blip>
          <a:stretch>
            <a:fillRect/>
          </a:stretch>
        </p:blipFill>
        <p:spPr>
          <a:xfrm>
            <a:off x="7774596" y="3539175"/>
            <a:ext cx="1103579" cy="1110475"/>
          </a:xfrm>
          <a:prstGeom prst="rect">
            <a:avLst/>
          </a:prstGeom>
          <a:noFill/>
          <a:ln>
            <a:noFill/>
          </a:ln>
        </p:spPr>
      </p:pic>
      <p:sp>
        <p:nvSpPr>
          <p:cNvPr id="201" name="Google Shape;201;g281fbd10a67_0_42"/>
          <p:cNvSpPr txBox="1"/>
          <p:nvPr/>
        </p:nvSpPr>
        <p:spPr>
          <a:xfrm>
            <a:off x="7451750" y="4557350"/>
            <a:ext cx="1650300" cy="52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Money Earning </a:t>
            </a:r>
            <a:br>
              <a:rPr lang="en" sz="1200"/>
            </a:br>
            <a:r>
              <a:rPr lang="en" sz="1200"/>
              <a:t>Project Application</a:t>
            </a:r>
            <a:endParaRPr sz="1200"/>
          </a:p>
        </p:txBody>
      </p:sp>
      <p:pic>
        <p:nvPicPr>
          <p:cNvPr id="202" name="Google Shape;202;g281fbd10a67_0_42"/>
          <p:cNvPicPr preferRelativeResize="0"/>
          <p:nvPr/>
        </p:nvPicPr>
        <p:blipFill>
          <a:blip r:embed="rId4">
            <a:alphaModFix/>
          </a:blip>
          <a:stretch>
            <a:fillRect/>
          </a:stretch>
        </p:blipFill>
        <p:spPr>
          <a:xfrm>
            <a:off x="279750" y="41950"/>
            <a:ext cx="785100" cy="785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281fbd10a67_0_58"/>
          <p:cNvSpPr txBox="1"/>
          <p:nvPr/>
        </p:nvSpPr>
        <p:spPr>
          <a:xfrm>
            <a:off x="1269850" y="41950"/>
            <a:ext cx="7566300" cy="785100"/>
          </a:xfrm>
          <a:prstGeom prst="rect">
            <a:avLst/>
          </a:prstGeom>
          <a:solidFill>
            <a:srgbClr val="21B255"/>
          </a:solid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3900">
                <a:solidFill>
                  <a:schemeClr val="lt1"/>
                </a:solidFill>
              </a:rPr>
              <a:t>Money Earning Project Proposals</a:t>
            </a:r>
            <a:endParaRPr sz="3900">
              <a:solidFill>
                <a:schemeClr val="lt1"/>
              </a:solidFill>
            </a:endParaRPr>
          </a:p>
        </p:txBody>
      </p:sp>
      <p:sp>
        <p:nvSpPr>
          <p:cNvPr id="208" name="Google Shape;208;g281fbd10a67_0_58"/>
          <p:cNvSpPr txBox="1"/>
          <p:nvPr/>
        </p:nvSpPr>
        <p:spPr>
          <a:xfrm>
            <a:off x="214050" y="1013600"/>
            <a:ext cx="8715900" cy="3500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900">
                <a:solidFill>
                  <a:schemeClr val="dk2"/>
                </a:solidFill>
              </a:rPr>
              <a:t>     </a:t>
            </a:r>
            <a:r>
              <a:rPr lang="en" sz="1900">
                <a:solidFill>
                  <a:schemeClr val="dk2"/>
                </a:solidFill>
              </a:rPr>
              <a:t>Appropriate Projects                                  Inappropriate Projects </a:t>
            </a:r>
            <a:endParaRPr sz="1900">
              <a:solidFill>
                <a:schemeClr val="dk2"/>
              </a:solidFill>
            </a:endParaRPr>
          </a:p>
          <a:p>
            <a:pPr indent="0" lvl="0" marL="0" rtl="0" algn="l">
              <a:lnSpc>
                <a:spcPct val="120000"/>
              </a:lnSpc>
              <a:spcBef>
                <a:spcPts val="0"/>
              </a:spcBef>
              <a:spcAft>
                <a:spcPts val="0"/>
              </a:spcAft>
              <a:buNone/>
            </a:pPr>
            <a:r>
              <a:t/>
            </a:r>
            <a:endParaRPr sz="1900">
              <a:solidFill>
                <a:schemeClr val="dk2"/>
              </a:solidFill>
            </a:endParaRPr>
          </a:p>
          <a:p>
            <a:pPr indent="0" lvl="0" marL="0" rtl="0" algn="l">
              <a:lnSpc>
                <a:spcPct val="120000"/>
              </a:lnSpc>
              <a:spcBef>
                <a:spcPts val="0"/>
              </a:spcBef>
              <a:spcAft>
                <a:spcPts val="0"/>
              </a:spcAft>
              <a:buNone/>
            </a:pPr>
            <a:r>
              <a:t/>
            </a:r>
            <a:endParaRPr sz="1900">
              <a:solidFill>
                <a:schemeClr val="dk2"/>
              </a:solidFill>
            </a:endParaRPr>
          </a:p>
          <a:p>
            <a:pPr indent="0" lvl="0" marL="0" rtl="0" algn="l">
              <a:lnSpc>
                <a:spcPct val="120000"/>
              </a:lnSpc>
              <a:spcBef>
                <a:spcPts val="0"/>
              </a:spcBef>
              <a:spcAft>
                <a:spcPts val="0"/>
              </a:spcAft>
              <a:buNone/>
            </a:pPr>
            <a:r>
              <a:t/>
            </a:r>
            <a:endParaRPr sz="1900">
              <a:solidFill>
                <a:schemeClr val="dk2"/>
              </a:solidFill>
            </a:endParaRPr>
          </a:p>
          <a:p>
            <a:pPr indent="0" lvl="0" marL="0" rtl="0" algn="l">
              <a:lnSpc>
                <a:spcPct val="120000"/>
              </a:lnSpc>
              <a:spcBef>
                <a:spcPts val="0"/>
              </a:spcBef>
              <a:spcAft>
                <a:spcPts val="0"/>
              </a:spcAft>
              <a:buNone/>
            </a:pPr>
            <a:r>
              <a:t/>
            </a:r>
            <a:endParaRPr sz="1900">
              <a:solidFill>
                <a:schemeClr val="dk2"/>
              </a:solidFill>
            </a:endParaRPr>
          </a:p>
          <a:p>
            <a:pPr indent="0" lvl="0" marL="0" rtl="0" algn="l">
              <a:lnSpc>
                <a:spcPct val="120000"/>
              </a:lnSpc>
              <a:spcBef>
                <a:spcPts val="0"/>
              </a:spcBef>
              <a:spcAft>
                <a:spcPts val="0"/>
              </a:spcAft>
              <a:buNone/>
            </a:pPr>
            <a:r>
              <a:t/>
            </a:r>
            <a:endParaRPr sz="1900">
              <a:solidFill>
                <a:schemeClr val="dk2"/>
              </a:solidFill>
            </a:endParaRPr>
          </a:p>
          <a:p>
            <a:pPr indent="0" lvl="0" marL="0" rtl="0" algn="l">
              <a:lnSpc>
                <a:spcPct val="120000"/>
              </a:lnSpc>
              <a:spcBef>
                <a:spcPts val="0"/>
              </a:spcBef>
              <a:spcAft>
                <a:spcPts val="0"/>
              </a:spcAft>
              <a:buNone/>
            </a:pPr>
            <a:r>
              <a:rPr lang="en" sz="1900">
                <a:solidFill>
                  <a:schemeClr val="dk2"/>
                </a:solidFill>
              </a:rPr>
              <a:t># of money-earning projects by GS level not including recycling</a:t>
            </a:r>
            <a:endParaRPr sz="1900">
              <a:solidFill>
                <a:schemeClr val="dk2"/>
              </a:solidFill>
            </a:endParaRPr>
          </a:p>
          <a:p>
            <a:pPr indent="0" lvl="0" marL="0" rtl="0" algn="l">
              <a:lnSpc>
                <a:spcPct val="120000"/>
              </a:lnSpc>
              <a:spcBef>
                <a:spcPts val="0"/>
              </a:spcBef>
              <a:spcAft>
                <a:spcPts val="0"/>
              </a:spcAft>
              <a:buNone/>
            </a:pPr>
            <a:r>
              <a:t/>
            </a:r>
            <a:endParaRPr sz="1900">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lnSpc>
                <a:spcPct val="120000"/>
              </a:lnSpc>
              <a:spcBef>
                <a:spcPts val="0"/>
              </a:spcBef>
              <a:spcAft>
                <a:spcPts val="0"/>
              </a:spcAft>
              <a:buNone/>
            </a:pPr>
            <a:r>
              <a:t/>
            </a:r>
            <a:endParaRPr sz="1900">
              <a:solidFill>
                <a:schemeClr val="dk2"/>
              </a:solidFill>
            </a:endParaRPr>
          </a:p>
        </p:txBody>
      </p:sp>
      <p:pic>
        <p:nvPicPr>
          <p:cNvPr id="209" name="Google Shape;209;g281fbd10a67_0_58"/>
          <p:cNvPicPr preferRelativeResize="0"/>
          <p:nvPr/>
        </p:nvPicPr>
        <p:blipFill>
          <a:blip r:embed="rId3">
            <a:alphaModFix/>
          </a:blip>
          <a:stretch>
            <a:fillRect/>
          </a:stretch>
        </p:blipFill>
        <p:spPr>
          <a:xfrm>
            <a:off x="279750" y="41950"/>
            <a:ext cx="785100" cy="785100"/>
          </a:xfrm>
          <a:prstGeom prst="rect">
            <a:avLst/>
          </a:prstGeom>
          <a:noFill/>
          <a:ln>
            <a:noFill/>
          </a:ln>
        </p:spPr>
      </p:pic>
      <p:pic>
        <p:nvPicPr>
          <p:cNvPr id="210" name="Google Shape;210;g281fbd10a67_0_58"/>
          <p:cNvPicPr preferRelativeResize="0"/>
          <p:nvPr/>
        </p:nvPicPr>
        <p:blipFill>
          <a:blip r:embed="rId4">
            <a:alphaModFix/>
          </a:blip>
          <a:stretch>
            <a:fillRect/>
          </a:stretch>
        </p:blipFill>
        <p:spPr>
          <a:xfrm>
            <a:off x="7774596" y="3539175"/>
            <a:ext cx="1103579" cy="1110475"/>
          </a:xfrm>
          <a:prstGeom prst="rect">
            <a:avLst/>
          </a:prstGeom>
          <a:noFill/>
          <a:ln>
            <a:noFill/>
          </a:ln>
        </p:spPr>
      </p:pic>
      <p:sp>
        <p:nvSpPr>
          <p:cNvPr id="211" name="Google Shape;211;g281fbd10a67_0_58"/>
          <p:cNvSpPr txBox="1"/>
          <p:nvPr/>
        </p:nvSpPr>
        <p:spPr>
          <a:xfrm>
            <a:off x="7451750" y="4557350"/>
            <a:ext cx="1650300" cy="52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Money Earning </a:t>
            </a:r>
            <a:br>
              <a:rPr lang="en" sz="1200"/>
            </a:br>
            <a:r>
              <a:rPr lang="en" sz="1200"/>
              <a:t>Project Application</a:t>
            </a:r>
            <a:endParaRPr sz="1200"/>
          </a:p>
        </p:txBody>
      </p:sp>
      <p:sp>
        <p:nvSpPr>
          <p:cNvPr id="212" name="Google Shape;212;g281fbd10a67_0_58"/>
          <p:cNvSpPr txBox="1"/>
          <p:nvPr/>
        </p:nvSpPr>
        <p:spPr>
          <a:xfrm>
            <a:off x="546225" y="1388550"/>
            <a:ext cx="4321200" cy="139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Run events like Thinking Day, Bridging or Global Days, Badge &amp; Journey Workshops, Lead a hike, </a:t>
            </a:r>
            <a:r>
              <a:rPr lang="en">
                <a:solidFill>
                  <a:schemeClr val="dk1"/>
                </a:solidFill>
              </a:rPr>
              <a:t>a Camp or Trip, Walking Tours, </a:t>
            </a:r>
            <a:r>
              <a:rPr lang="en"/>
              <a:t>Songfest, have Garage Sale, </a:t>
            </a:r>
            <a:r>
              <a:rPr lang="en">
                <a:solidFill>
                  <a:schemeClr val="dk1"/>
                </a:solidFill>
              </a:rPr>
              <a:t>Dances, do </a:t>
            </a:r>
            <a:r>
              <a:rPr lang="en"/>
              <a:t>Luminarias, Photo Booth, Face Painting, Tea, Breakfast, Dinner, Play or Concert, write a troop Cookbook, </a:t>
            </a:r>
            <a:r>
              <a:rPr lang="en">
                <a:solidFill>
                  <a:schemeClr val="dk1"/>
                </a:solidFill>
              </a:rPr>
              <a:t>do gift-wrapping</a:t>
            </a:r>
            <a:r>
              <a:rPr lang="en"/>
              <a:t>.</a:t>
            </a:r>
            <a:endParaRPr/>
          </a:p>
        </p:txBody>
      </p:sp>
      <p:sp>
        <p:nvSpPr>
          <p:cNvPr id="213" name="Google Shape;213;g281fbd10a67_0_58"/>
          <p:cNvSpPr txBox="1"/>
          <p:nvPr/>
        </p:nvSpPr>
        <p:spPr>
          <a:xfrm>
            <a:off x="5010075" y="1388550"/>
            <a:ext cx="4092000" cy="139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Games of chance like raffles, contests or bingo. Product demonstrations like Avon, Mary Kay, Pampered Chef, etc. Sales for another company like See’s, Pizza Hut, Rubios, catalog sales, selling gift wrap. May not collect to benefit another non-profit or ask for direct donations.</a:t>
            </a:r>
            <a:endParaRPr/>
          </a:p>
        </p:txBody>
      </p:sp>
      <p:sp>
        <p:nvSpPr>
          <p:cNvPr id="214" name="Google Shape;214;g281fbd10a67_0_58"/>
          <p:cNvSpPr txBox="1"/>
          <p:nvPr/>
        </p:nvSpPr>
        <p:spPr>
          <a:xfrm>
            <a:off x="680525" y="3627175"/>
            <a:ext cx="1845900" cy="7131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Daisies (Kinder)      0</a:t>
            </a:r>
            <a:br>
              <a:rPr lang="en"/>
            </a:br>
            <a:r>
              <a:rPr lang="en"/>
              <a:t>Daisies (1st grade) 1</a:t>
            </a:r>
            <a:endParaRPr/>
          </a:p>
        </p:txBody>
      </p:sp>
      <p:sp>
        <p:nvSpPr>
          <p:cNvPr id="215" name="Google Shape;215;g281fbd10a67_0_58"/>
          <p:cNvSpPr txBox="1"/>
          <p:nvPr/>
        </p:nvSpPr>
        <p:spPr>
          <a:xfrm>
            <a:off x="2618725" y="3618125"/>
            <a:ext cx="1166400" cy="729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Brownies  1</a:t>
            </a:r>
            <a:endParaRPr/>
          </a:p>
          <a:p>
            <a:pPr indent="0" lvl="0" marL="0" rtl="0" algn="l">
              <a:spcBef>
                <a:spcPts val="0"/>
              </a:spcBef>
              <a:spcAft>
                <a:spcPts val="0"/>
              </a:spcAft>
              <a:buNone/>
            </a:pPr>
            <a:r>
              <a:rPr lang="en"/>
              <a:t>Juniors     2</a:t>
            </a:r>
            <a:endParaRPr/>
          </a:p>
        </p:txBody>
      </p:sp>
      <p:sp>
        <p:nvSpPr>
          <p:cNvPr id="216" name="Google Shape;216;g281fbd10a67_0_58"/>
          <p:cNvSpPr txBox="1"/>
          <p:nvPr/>
        </p:nvSpPr>
        <p:spPr>
          <a:xfrm>
            <a:off x="3877425" y="3615375"/>
            <a:ext cx="1650300" cy="729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Cadettes           3*</a:t>
            </a:r>
            <a:br>
              <a:rPr lang="en"/>
            </a:br>
            <a:r>
              <a:rPr lang="en"/>
              <a:t>Seniors</a:t>
            </a:r>
            <a:endParaRPr/>
          </a:p>
          <a:p>
            <a:pPr indent="0" lvl="0" marL="0" rtl="0" algn="l">
              <a:spcBef>
                <a:spcPts val="0"/>
              </a:spcBef>
              <a:spcAft>
                <a:spcPts val="0"/>
              </a:spcAft>
              <a:buNone/>
            </a:pPr>
            <a:r>
              <a:rPr lang="en"/>
              <a:t>Ambassadors</a:t>
            </a:r>
            <a:endParaRPr/>
          </a:p>
        </p:txBody>
      </p:sp>
      <p:sp>
        <p:nvSpPr>
          <p:cNvPr id="217" name="Google Shape;217;g281fbd10a67_0_58"/>
          <p:cNvSpPr txBox="1"/>
          <p:nvPr/>
        </p:nvSpPr>
        <p:spPr>
          <a:xfrm>
            <a:off x="5572275" y="3539175"/>
            <a:ext cx="2038800" cy="6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*Additional projects for older girls may be approved by the council finance support specialist. Email troopbanking@sdgirlscouts.org</a:t>
            </a:r>
            <a:endParaRPr sz="1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81fbd10a67_0_68"/>
          <p:cNvSpPr txBox="1"/>
          <p:nvPr/>
        </p:nvSpPr>
        <p:spPr>
          <a:xfrm>
            <a:off x="1269850" y="41950"/>
            <a:ext cx="7566300" cy="785100"/>
          </a:xfrm>
          <a:prstGeom prst="rect">
            <a:avLst/>
          </a:prstGeom>
          <a:solidFill>
            <a:srgbClr val="21B255"/>
          </a:solid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3900">
                <a:solidFill>
                  <a:schemeClr val="lt1"/>
                </a:solidFill>
              </a:rPr>
              <a:t>Money Earning Project Proposals</a:t>
            </a:r>
            <a:endParaRPr sz="3900">
              <a:solidFill>
                <a:schemeClr val="lt1"/>
              </a:solidFill>
            </a:endParaRPr>
          </a:p>
        </p:txBody>
      </p:sp>
      <p:sp>
        <p:nvSpPr>
          <p:cNvPr id="223" name="Google Shape;223;g281fbd10a67_0_68"/>
          <p:cNvSpPr txBox="1"/>
          <p:nvPr/>
        </p:nvSpPr>
        <p:spPr>
          <a:xfrm>
            <a:off x="-97500" y="1013950"/>
            <a:ext cx="9339000" cy="3986700"/>
          </a:xfrm>
          <a:prstGeom prst="rect">
            <a:avLst/>
          </a:prstGeom>
          <a:noFill/>
          <a:ln>
            <a:noFill/>
          </a:ln>
        </p:spPr>
        <p:txBody>
          <a:bodyPr anchorCtr="0" anchor="t" bIns="91425" lIns="91425" spcFirstLastPara="1" rIns="91425" wrap="square" tIns="91425">
            <a:spAutoFit/>
          </a:bodyPr>
          <a:lstStyle/>
          <a:p>
            <a:pPr indent="-349250" lvl="0" marL="457200" rtl="0" algn="l">
              <a:lnSpc>
                <a:spcPct val="120000"/>
              </a:lnSpc>
              <a:spcBef>
                <a:spcPts val="0"/>
              </a:spcBef>
              <a:spcAft>
                <a:spcPts val="0"/>
              </a:spcAft>
              <a:buClr>
                <a:schemeClr val="dk2"/>
              </a:buClr>
              <a:buSzPts val="1900"/>
              <a:buChar char="●"/>
            </a:pPr>
            <a:r>
              <a:rPr lang="en" sz="1900">
                <a:solidFill>
                  <a:schemeClr val="dk2"/>
                </a:solidFill>
              </a:rPr>
              <a:t>Submit: </a:t>
            </a:r>
            <a:r>
              <a:rPr lang="en" sz="1900">
                <a:solidFill>
                  <a:schemeClr val="dk2"/>
                </a:solidFill>
              </a:rPr>
              <a:t>Application, Flyer (check branding) &amp; Budget Worksheet </a:t>
            </a:r>
            <a:endParaRPr sz="1900">
              <a:solidFill>
                <a:schemeClr val="dk2"/>
              </a:solidFill>
            </a:endParaRPr>
          </a:p>
          <a:p>
            <a:pPr indent="0" lvl="0" marL="457200" rtl="0" algn="l">
              <a:lnSpc>
                <a:spcPct val="120000"/>
              </a:lnSpc>
              <a:spcBef>
                <a:spcPts val="0"/>
              </a:spcBef>
              <a:spcAft>
                <a:spcPts val="0"/>
              </a:spcAft>
              <a:buNone/>
            </a:pPr>
            <a:r>
              <a:rPr lang="en" sz="1900">
                <a:solidFill>
                  <a:schemeClr val="dk2"/>
                </a:solidFill>
              </a:rPr>
              <a:t>4 weeks ahead </a:t>
            </a:r>
            <a:r>
              <a:rPr i="1" lang="en" sz="1900">
                <a:solidFill>
                  <a:schemeClr val="dk2"/>
                </a:solidFill>
              </a:rPr>
              <a:t>of when you want to start promoting the project.</a:t>
            </a:r>
            <a:endParaRPr i="1" sz="1900">
              <a:solidFill>
                <a:schemeClr val="dk2"/>
              </a:solidFill>
            </a:endParaRPr>
          </a:p>
          <a:p>
            <a:pPr indent="-349250" lvl="0" marL="457200" rtl="0" algn="l">
              <a:lnSpc>
                <a:spcPct val="120000"/>
              </a:lnSpc>
              <a:spcBef>
                <a:spcPts val="0"/>
              </a:spcBef>
              <a:spcAft>
                <a:spcPts val="0"/>
              </a:spcAft>
              <a:buClr>
                <a:schemeClr val="dk2"/>
              </a:buClr>
              <a:buSzPts val="1900"/>
              <a:buChar char="●"/>
            </a:pPr>
            <a:r>
              <a:rPr lang="en" sz="1900">
                <a:solidFill>
                  <a:schemeClr val="dk2"/>
                </a:solidFill>
              </a:rPr>
              <a:t>Follow the Money-Earning Project Checklist to Ensure Project:</a:t>
            </a:r>
            <a:endParaRPr sz="1900">
              <a:solidFill>
                <a:schemeClr val="dk2"/>
              </a:solidFill>
            </a:endParaRPr>
          </a:p>
          <a:p>
            <a:pPr indent="0" lvl="0" marL="0" rtl="0" algn="l">
              <a:lnSpc>
                <a:spcPct val="120000"/>
              </a:lnSpc>
              <a:spcBef>
                <a:spcPts val="0"/>
              </a:spcBef>
              <a:spcAft>
                <a:spcPts val="0"/>
              </a:spcAft>
              <a:buNone/>
            </a:pPr>
            <a:br>
              <a:rPr lang="en" sz="1900">
                <a:solidFill>
                  <a:schemeClr val="dk2"/>
                </a:solidFill>
              </a:rPr>
            </a:br>
            <a:endParaRPr sz="1900">
              <a:solidFill>
                <a:schemeClr val="dk2"/>
              </a:solidFill>
            </a:endParaRPr>
          </a:p>
          <a:p>
            <a:pPr indent="0" lvl="0" marL="0" rtl="0" algn="l">
              <a:lnSpc>
                <a:spcPct val="120000"/>
              </a:lnSpc>
              <a:spcBef>
                <a:spcPts val="0"/>
              </a:spcBef>
              <a:spcAft>
                <a:spcPts val="0"/>
              </a:spcAft>
              <a:buNone/>
            </a:pPr>
            <a:r>
              <a:t/>
            </a:r>
            <a:endParaRPr sz="1900">
              <a:solidFill>
                <a:schemeClr val="dk2"/>
              </a:solidFill>
            </a:endParaRPr>
          </a:p>
          <a:p>
            <a:pPr indent="0" lvl="0" marL="0" rtl="0" algn="l">
              <a:lnSpc>
                <a:spcPct val="120000"/>
              </a:lnSpc>
              <a:spcBef>
                <a:spcPts val="0"/>
              </a:spcBef>
              <a:spcAft>
                <a:spcPts val="0"/>
              </a:spcAft>
              <a:buNone/>
            </a:pPr>
            <a:r>
              <a:t/>
            </a:r>
            <a:endParaRPr sz="1900">
              <a:solidFill>
                <a:schemeClr val="dk2"/>
              </a:solidFill>
            </a:endParaRPr>
          </a:p>
          <a:p>
            <a:pPr indent="0" lvl="0" marL="0" rtl="0" algn="l">
              <a:lnSpc>
                <a:spcPct val="120000"/>
              </a:lnSpc>
              <a:spcBef>
                <a:spcPts val="0"/>
              </a:spcBef>
              <a:spcAft>
                <a:spcPts val="0"/>
              </a:spcAft>
              <a:buNone/>
            </a:pPr>
            <a:r>
              <a:t/>
            </a:r>
            <a:endParaRPr sz="1900">
              <a:solidFill>
                <a:schemeClr val="dk2"/>
              </a:solidFill>
            </a:endParaRPr>
          </a:p>
          <a:p>
            <a:pPr indent="0" lvl="0" marL="0" rtl="0" algn="l">
              <a:lnSpc>
                <a:spcPct val="120000"/>
              </a:lnSpc>
              <a:spcBef>
                <a:spcPts val="0"/>
              </a:spcBef>
              <a:spcAft>
                <a:spcPts val="0"/>
              </a:spcAft>
              <a:buNone/>
            </a:pPr>
            <a:r>
              <a:t/>
            </a:r>
            <a:endParaRPr sz="1900">
              <a:solidFill>
                <a:schemeClr val="dk2"/>
              </a:solidFill>
            </a:endParaRPr>
          </a:p>
          <a:p>
            <a:pPr indent="-349250" lvl="0" marL="457200" rtl="0" algn="l">
              <a:lnSpc>
                <a:spcPct val="120000"/>
              </a:lnSpc>
              <a:spcBef>
                <a:spcPts val="0"/>
              </a:spcBef>
              <a:spcAft>
                <a:spcPts val="0"/>
              </a:spcAft>
              <a:buClr>
                <a:schemeClr val="dk2"/>
              </a:buClr>
              <a:buSzPts val="1900"/>
              <a:buChar char="●"/>
            </a:pPr>
            <a:r>
              <a:rPr lang="en" sz="1900">
                <a:solidFill>
                  <a:schemeClr val="dk2"/>
                </a:solidFill>
              </a:rPr>
              <a:t>When project is finished: Evaluate with troop / submit Money </a:t>
            </a:r>
            <a:br>
              <a:rPr lang="en" sz="1900">
                <a:solidFill>
                  <a:schemeClr val="dk2"/>
                </a:solidFill>
              </a:rPr>
            </a:br>
            <a:r>
              <a:rPr lang="en" sz="1900">
                <a:solidFill>
                  <a:schemeClr val="dk2"/>
                </a:solidFill>
              </a:rPr>
              <a:t>Earning Final Report &amp; Budget Worksheet with Financials (in May)</a:t>
            </a:r>
            <a:endParaRPr sz="1900">
              <a:solidFill>
                <a:schemeClr val="dk2"/>
              </a:solidFill>
            </a:endParaRPr>
          </a:p>
        </p:txBody>
      </p:sp>
      <p:pic>
        <p:nvPicPr>
          <p:cNvPr id="224" name="Google Shape;224;g281fbd10a67_0_68"/>
          <p:cNvPicPr preferRelativeResize="0"/>
          <p:nvPr/>
        </p:nvPicPr>
        <p:blipFill>
          <a:blip r:embed="rId3">
            <a:alphaModFix/>
          </a:blip>
          <a:stretch>
            <a:fillRect/>
          </a:stretch>
        </p:blipFill>
        <p:spPr>
          <a:xfrm>
            <a:off x="279750" y="41950"/>
            <a:ext cx="785100" cy="785100"/>
          </a:xfrm>
          <a:prstGeom prst="rect">
            <a:avLst/>
          </a:prstGeom>
          <a:noFill/>
          <a:ln>
            <a:noFill/>
          </a:ln>
        </p:spPr>
      </p:pic>
      <p:pic>
        <p:nvPicPr>
          <p:cNvPr id="225" name="Google Shape;225;g281fbd10a67_0_68"/>
          <p:cNvPicPr preferRelativeResize="0"/>
          <p:nvPr/>
        </p:nvPicPr>
        <p:blipFill>
          <a:blip r:embed="rId4">
            <a:alphaModFix/>
          </a:blip>
          <a:stretch>
            <a:fillRect/>
          </a:stretch>
        </p:blipFill>
        <p:spPr>
          <a:xfrm>
            <a:off x="7774596" y="3539175"/>
            <a:ext cx="1103579" cy="1110475"/>
          </a:xfrm>
          <a:prstGeom prst="rect">
            <a:avLst/>
          </a:prstGeom>
          <a:noFill/>
          <a:ln>
            <a:noFill/>
          </a:ln>
        </p:spPr>
      </p:pic>
      <p:sp>
        <p:nvSpPr>
          <p:cNvPr id="226" name="Google Shape;226;g281fbd10a67_0_68"/>
          <p:cNvSpPr txBox="1"/>
          <p:nvPr/>
        </p:nvSpPr>
        <p:spPr>
          <a:xfrm>
            <a:off x="7451750" y="4557350"/>
            <a:ext cx="1650300" cy="52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Money Earning </a:t>
            </a:r>
            <a:br>
              <a:rPr lang="en" sz="1200"/>
            </a:br>
            <a:r>
              <a:rPr lang="en" sz="1200"/>
              <a:t>Project Application</a:t>
            </a:r>
            <a:endParaRPr sz="1200"/>
          </a:p>
        </p:txBody>
      </p:sp>
      <p:sp>
        <p:nvSpPr>
          <p:cNvPr id="227" name="Google Shape;227;g281fbd10a67_0_68"/>
          <p:cNvSpPr txBox="1"/>
          <p:nvPr/>
        </p:nvSpPr>
        <p:spPr>
          <a:xfrm>
            <a:off x="470700" y="2055675"/>
            <a:ext cx="6007800" cy="2089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Is Voluntary</a:t>
            </a:r>
            <a:endParaRPr/>
          </a:p>
          <a:p>
            <a:pPr indent="-317500" lvl="0" marL="457200" rtl="0" algn="l">
              <a:spcBef>
                <a:spcPts val="0"/>
              </a:spcBef>
              <a:spcAft>
                <a:spcPts val="0"/>
              </a:spcAft>
              <a:buSzPts val="1400"/>
              <a:buChar char="●"/>
            </a:pPr>
            <a:r>
              <a:rPr lang="en"/>
              <a:t>Includes girl planning</a:t>
            </a:r>
            <a:endParaRPr/>
          </a:p>
          <a:p>
            <a:pPr indent="-317500" lvl="0" marL="457200" rtl="0" algn="l">
              <a:spcBef>
                <a:spcPts val="0"/>
              </a:spcBef>
              <a:spcAft>
                <a:spcPts val="0"/>
              </a:spcAft>
              <a:buSzPts val="1400"/>
              <a:buChar char="●"/>
            </a:pPr>
            <a:r>
              <a:rPr lang="en"/>
              <a:t>Is clearly defined &amp; communicated to parents</a:t>
            </a:r>
            <a:endParaRPr/>
          </a:p>
          <a:p>
            <a:pPr indent="-317500" lvl="0" marL="457200" rtl="0" algn="l">
              <a:spcBef>
                <a:spcPts val="0"/>
              </a:spcBef>
              <a:spcAft>
                <a:spcPts val="0"/>
              </a:spcAft>
              <a:buSzPts val="1400"/>
              <a:buChar char="●"/>
            </a:pPr>
            <a:r>
              <a:rPr lang="en"/>
              <a:t>Is consistent with Girl Scout Leadership Experience</a:t>
            </a:r>
            <a:endParaRPr/>
          </a:p>
          <a:p>
            <a:pPr indent="-317500" lvl="0" marL="457200" rtl="0" algn="l">
              <a:spcBef>
                <a:spcPts val="0"/>
              </a:spcBef>
              <a:spcAft>
                <a:spcPts val="0"/>
              </a:spcAft>
              <a:buSzPts val="1400"/>
              <a:buChar char="●"/>
            </a:pPr>
            <a:r>
              <a:rPr lang="en"/>
              <a:t>Solely funds Girl Scout activities</a:t>
            </a:r>
            <a:endParaRPr/>
          </a:p>
          <a:p>
            <a:pPr indent="-317500" lvl="0" marL="457200" rtl="0" algn="l">
              <a:spcBef>
                <a:spcPts val="0"/>
              </a:spcBef>
              <a:spcAft>
                <a:spcPts val="0"/>
              </a:spcAft>
              <a:buSzPts val="1400"/>
              <a:buChar char="●"/>
            </a:pPr>
            <a:r>
              <a:rPr lang="en"/>
              <a:t>Parents have given written permission</a:t>
            </a:r>
            <a:endParaRPr/>
          </a:p>
          <a:p>
            <a:pPr indent="-317500" lvl="0" marL="457200" rtl="0" algn="l">
              <a:spcBef>
                <a:spcPts val="0"/>
              </a:spcBef>
              <a:spcAft>
                <a:spcPts val="0"/>
              </a:spcAft>
              <a:buSzPts val="1400"/>
              <a:buChar char="●"/>
            </a:pPr>
            <a:r>
              <a:rPr lang="en"/>
              <a:t>Additional Girl Scout insurance has been purchased if necessary</a:t>
            </a:r>
            <a:endParaRPr/>
          </a:p>
          <a:p>
            <a:pPr indent="-317500" lvl="0" marL="457200" rtl="0" algn="l">
              <a:spcBef>
                <a:spcPts val="0"/>
              </a:spcBef>
              <a:spcAft>
                <a:spcPts val="0"/>
              </a:spcAft>
              <a:buSzPts val="1400"/>
              <a:buChar char="●"/>
            </a:pPr>
            <a:r>
              <a:rPr lang="en"/>
              <a:t>Event Approval Checklist and Event Budget Worksheet have been completed and reviewed by your service unit.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graphicFrame>
        <p:nvGraphicFramePr>
          <p:cNvPr id="232" name="Google Shape;232;p15"/>
          <p:cNvGraphicFramePr/>
          <p:nvPr/>
        </p:nvGraphicFramePr>
        <p:xfrm>
          <a:off x="1700699" y="990972"/>
          <a:ext cx="3000000" cy="3000000"/>
        </p:xfrm>
        <a:graphic>
          <a:graphicData uri="http://schemas.openxmlformats.org/drawingml/2006/table">
            <a:tbl>
              <a:tblPr bandRow="1" firstRow="1">
                <a:noFill/>
                <a:tableStyleId>{D2A4FFAB-1778-4684-9D0A-E567CEEF735C}</a:tableStyleId>
              </a:tblPr>
              <a:tblGrid>
                <a:gridCol w="1947825"/>
                <a:gridCol w="1536750"/>
                <a:gridCol w="2258025"/>
              </a:tblGrid>
              <a:tr h="328275">
                <a:tc gridSpan="3">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Sunny Trails Service Unit Team</a:t>
                      </a:r>
                      <a:endParaRPr sz="1100" u="none" cap="none" strike="noStrike"/>
                    </a:p>
                  </a:txBody>
                  <a:tcPr marT="34300" marB="34300" marR="68600" marL="68600"/>
                </a:tc>
                <a:tc hMerge="1"/>
                <a:tc hMerge="1"/>
              </a:tr>
              <a:tr h="250775">
                <a:tc>
                  <a:txBody>
                    <a:bodyPr/>
                    <a:lstStyle/>
                    <a:p>
                      <a:pPr indent="0" lvl="0" marL="0" marR="0" rtl="0" algn="r">
                        <a:lnSpc>
                          <a:spcPct val="100000"/>
                        </a:lnSpc>
                        <a:spcBef>
                          <a:spcPts val="0"/>
                        </a:spcBef>
                        <a:spcAft>
                          <a:spcPts val="0"/>
                        </a:spcAft>
                        <a:buClr>
                          <a:srgbClr val="000000"/>
                        </a:buClr>
                        <a:buSzPts val="1100"/>
                        <a:buFont typeface="Arial"/>
                        <a:buNone/>
                      </a:pPr>
                      <a:r>
                        <a:rPr b="1" lang="en" sz="1100" u="none" cap="none" strike="noStrike">
                          <a:solidFill>
                            <a:srgbClr val="073763"/>
                          </a:solidFill>
                          <a:latin typeface="Arial Narrow"/>
                          <a:ea typeface="Arial Narrow"/>
                          <a:cs typeface="Arial Narrow"/>
                          <a:sym typeface="Arial Narrow"/>
                        </a:rPr>
                        <a:t>Service Unit Manager </a:t>
                      </a:r>
                      <a:endParaRPr sz="1100" u="none" cap="none" strike="noStrike">
                        <a:solidFill>
                          <a:srgbClr val="073763"/>
                        </a:solidFill>
                      </a:endParaRPr>
                    </a:p>
                    <a:p>
                      <a:pPr indent="0" lvl="0" marL="0" marR="0" rtl="0" algn="r">
                        <a:lnSpc>
                          <a:spcPct val="100000"/>
                        </a:lnSpc>
                        <a:spcBef>
                          <a:spcPts val="0"/>
                        </a:spcBef>
                        <a:spcAft>
                          <a:spcPts val="0"/>
                        </a:spcAft>
                        <a:buClr>
                          <a:srgbClr val="000000"/>
                        </a:buClr>
                        <a:buSzPts val="1100"/>
                        <a:buFont typeface="Arial"/>
                        <a:buNone/>
                      </a:pPr>
                      <a:r>
                        <a:rPr b="0" lang="en" sz="1100" u="none" cap="none" strike="noStrike">
                          <a:solidFill>
                            <a:srgbClr val="073763"/>
                          </a:solidFill>
                          <a:latin typeface="Arial Narrow"/>
                          <a:ea typeface="Arial Narrow"/>
                          <a:cs typeface="Arial Narrow"/>
                          <a:sym typeface="Arial Narrow"/>
                        </a:rPr>
                        <a:t>Daisy, Brownie, Junior Troops</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Cindy Saenz</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b="0" lang="en" sz="1100" u="sng" cap="none" strike="noStrike">
                          <a:solidFill>
                            <a:srgbClr val="073763"/>
                          </a:solidFill>
                          <a:latin typeface="Arial Narrow"/>
                          <a:ea typeface="Arial Narrow"/>
                          <a:cs typeface="Arial Narrow"/>
                          <a:sym typeface="Arial Narrow"/>
                          <a:hlinkClick r:id="rId3">
                            <a:extLst>
                              <a:ext uri="{A12FA001-AC4F-418D-AE19-62706E023703}">
                                <ahyp:hlinkClr val="tx"/>
                              </a:ext>
                            </a:extLst>
                          </a:hlinkClick>
                        </a:rPr>
                        <a:t>DBJ@gssunnytrails.com</a:t>
                      </a:r>
                      <a:endParaRPr b="0" sz="1100" u="none" cap="none" strike="noStrike">
                        <a:solidFill>
                          <a:srgbClr val="073763"/>
                        </a:solidFill>
                        <a:latin typeface="Arial Narrow"/>
                        <a:ea typeface="Arial Narrow"/>
                        <a:cs typeface="Arial Narrow"/>
                        <a:sym typeface="Arial Narrow"/>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b="1" lang="en" sz="1100" u="none" cap="none" strike="noStrike">
                          <a:solidFill>
                            <a:srgbClr val="073763"/>
                          </a:solidFill>
                          <a:latin typeface="Arial Narrow"/>
                          <a:ea typeface="Arial Narrow"/>
                          <a:cs typeface="Arial Narrow"/>
                          <a:sym typeface="Arial Narrow"/>
                        </a:rPr>
                        <a:t>Service Unit Manager </a:t>
                      </a:r>
                      <a:endParaRPr sz="1100" u="none" cap="none" strike="noStrike">
                        <a:solidFill>
                          <a:srgbClr val="073763"/>
                        </a:solidFill>
                      </a:endParaRPr>
                    </a:p>
                    <a:p>
                      <a:pPr indent="0" lvl="0" marL="0" marR="0" rtl="0" algn="r">
                        <a:lnSpc>
                          <a:spcPct val="100000"/>
                        </a:lnSpc>
                        <a:spcBef>
                          <a:spcPts val="0"/>
                        </a:spcBef>
                        <a:spcAft>
                          <a:spcPts val="0"/>
                        </a:spcAft>
                        <a:buClr>
                          <a:srgbClr val="000000"/>
                        </a:buClr>
                        <a:buSzPts val="1100"/>
                        <a:buFont typeface="Arial"/>
                        <a:buNone/>
                      </a:pPr>
                      <a:r>
                        <a:rPr b="0" lang="en" sz="1100" u="none" cap="none" strike="noStrike">
                          <a:solidFill>
                            <a:srgbClr val="073763"/>
                          </a:solidFill>
                          <a:latin typeface="Arial Narrow"/>
                          <a:ea typeface="Arial Narrow"/>
                          <a:cs typeface="Arial Narrow"/>
                          <a:sym typeface="Arial Narrow"/>
                        </a:rPr>
                        <a:t>Cadette, Senior, Ambassador Troops</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Julia Robles</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b="0" i="0" lang="en" sz="1100" u="sng" cap="none" strike="noStrike">
                          <a:solidFill>
                            <a:srgbClr val="073763"/>
                          </a:solidFill>
                          <a:latin typeface="Arial Narrow"/>
                          <a:ea typeface="Arial Narrow"/>
                          <a:cs typeface="Arial Narrow"/>
                          <a:sym typeface="Arial Narrow"/>
                          <a:hlinkClick r:id="rId4">
                            <a:extLst>
                              <a:ext uri="{A12FA001-AC4F-418D-AE19-62706E023703}">
                                <ahyp:hlinkClr val="tx"/>
                              </a:ext>
                            </a:extLst>
                          </a:hlinkClick>
                        </a:rPr>
                        <a:t>CSA@gssunnytrails.com</a:t>
                      </a:r>
                      <a:endParaRPr b="0" sz="1100" u="none" cap="none" strike="noStrike">
                        <a:solidFill>
                          <a:srgbClr val="073763"/>
                        </a:solidFill>
                        <a:latin typeface="Arial Narrow"/>
                        <a:ea typeface="Arial Narrow"/>
                        <a:cs typeface="Arial Narrow"/>
                        <a:sym typeface="Arial Narrow"/>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New Troops Support</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Dolly Purificacion </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newtroops@gssunnytrails.com</a:t>
                      </a:r>
                      <a:endParaRPr sz="1100" u="none" cap="none" strike="noStrike">
                        <a:solidFill>
                          <a:srgbClr val="073763"/>
                        </a:solidFill>
                      </a:endParaRPr>
                    </a:p>
                  </a:txBody>
                  <a:tcPr marT="34300" marB="34300" marR="68600" marL="68600"/>
                </a:tc>
              </a:tr>
              <a:tr h="25032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Treasurer and Troop Financials</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Marilou Thomas</a:t>
                      </a:r>
                      <a:endParaRPr sz="1100" u="none" cap="none" strike="noStrike">
                        <a:solidFill>
                          <a:srgbClr val="073763"/>
                        </a:solidFill>
                        <a:latin typeface="Arial Narrow"/>
                        <a:ea typeface="Arial Narrow"/>
                        <a:cs typeface="Arial Narrow"/>
                        <a:sym typeface="Arial Narrow"/>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treasurer@gssunnytrails.com</a:t>
                      </a:r>
                      <a:endParaRPr sz="1100" u="none" cap="none" strike="noStrike">
                        <a:solidFill>
                          <a:srgbClr val="073763"/>
                        </a:solidFill>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Registrar/Recruitment  </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Amber Vissuet</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registrar@gssunnytrails.com</a:t>
                      </a:r>
                      <a:endParaRPr sz="1100" u="none" cap="none" strike="noStrike">
                        <a:solidFill>
                          <a:srgbClr val="073763"/>
                        </a:solidFill>
                      </a:endParaRPr>
                    </a:p>
                  </a:txBody>
                  <a:tcPr marT="34300" marB="34300" marR="68600" marL="68600"/>
                </a:tc>
              </a:tr>
              <a:tr h="2378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Product Sales Committee Chair</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Julia Robles</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cookies@gssunnytrails.com</a:t>
                      </a:r>
                      <a:endParaRPr sz="1100" u="none" cap="none" strike="noStrike">
                        <a:solidFill>
                          <a:srgbClr val="073763"/>
                        </a:solidFill>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Product Sales Nuts </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Karen Pickens</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nuts@gssunnytrails.com</a:t>
                      </a:r>
                      <a:endParaRPr sz="1100" u="none" cap="none" strike="noStrike">
                        <a:solidFill>
                          <a:srgbClr val="073763"/>
                        </a:solidFill>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Recognitions</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OPEN</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recognitions@gssunnytrails.com</a:t>
                      </a:r>
                      <a:endParaRPr sz="1100" u="none" cap="none" strike="noStrike">
                        <a:solidFill>
                          <a:srgbClr val="073763"/>
                        </a:solidFill>
                      </a:endParaRPr>
                    </a:p>
                  </a:txBody>
                  <a:tcPr marT="34300" marB="34300" marR="68600" marL="68600"/>
                </a:tc>
              </a:tr>
              <a:tr h="244250">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Activity Consultant</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Susanna King</a:t>
                      </a:r>
                      <a:endParaRPr sz="1100" u="none" cap="none" strike="noStrike">
                        <a:solidFill>
                          <a:srgbClr val="073763"/>
                        </a:solidFill>
                        <a:latin typeface="Arial Narrow"/>
                        <a:ea typeface="Arial Narrow"/>
                        <a:cs typeface="Arial Narrow"/>
                        <a:sym typeface="Arial Narrow"/>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activityapproval@gssunnytrails.com</a:t>
                      </a:r>
                      <a:endParaRPr b="1" sz="1100" u="none" cap="none" strike="noStrike">
                        <a:solidFill>
                          <a:srgbClr val="073763"/>
                        </a:solidFill>
                        <a:latin typeface="Arial Narrow"/>
                        <a:ea typeface="Arial Narrow"/>
                        <a:cs typeface="Arial Narrow"/>
                        <a:sym typeface="Arial Narrow"/>
                      </a:endParaRPr>
                    </a:p>
                  </a:txBody>
                  <a:tcPr marT="34300" marB="34300" marR="68600" marL="68600"/>
                </a:tc>
              </a:tr>
              <a:tr h="22502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Encampment Director	</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Marisa Segoviano </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encampment@gssunnytrails.com</a:t>
                      </a:r>
                      <a:endParaRPr sz="1100" u="none" cap="none" strike="noStrike">
                        <a:solidFill>
                          <a:srgbClr val="073763"/>
                        </a:solidFill>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Sunny Trails Website</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Debbie Lechner</a:t>
                      </a:r>
                      <a:endParaRPr sz="1100" u="none" cap="none" strike="noStrike">
                        <a:solidFill>
                          <a:srgbClr val="073763"/>
                        </a:solidFill>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website@gssunnytrails.com</a:t>
                      </a:r>
                      <a:endParaRPr sz="1100" u="none" cap="none" strike="noStrike">
                        <a:solidFill>
                          <a:srgbClr val="073763"/>
                        </a:solidFill>
                      </a:endParaRPr>
                    </a:p>
                  </a:txBody>
                  <a:tcPr marT="34300" marB="34300" marR="68600" marL="68600"/>
                </a:tc>
              </a:tr>
              <a:tr h="250775">
                <a:tc>
                  <a:txBody>
                    <a:bodyPr/>
                    <a:lstStyle/>
                    <a:p>
                      <a:pPr indent="0" lvl="0" marL="0" marR="0" rtl="0" algn="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SHARE Coordinator</a:t>
                      </a:r>
                      <a:endParaRPr sz="1100" u="none" cap="none" strike="noStrike">
                        <a:solidFill>
                          <a:srgbClr val="073763"/>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073763"/>
                          </a:solidFill>
                          <a:latin typeface="Arial Narrow"/>
                          <a:ea typeface="Arial Narrow"/>
                          <a:cs typeface="Arial Narrow"/>
                          <a:sym typeface="Arial Narrow"/>
                        </a:rPr>
                        <a:t>Selena Ellis-Vizcarra</a:t>
                      </a:r>
                      <a:endParaRPr sz="1100" u="none" cap="none" strike="noStrike">
                        <a:solidFill>
                          <a:srgbClr val="073763"/>
                        </a:solidFill>
                        <a:latin typeface="Arial Narrow"/>
                        <a:ea typeface="Arial Narrow"/>
                        <a:cs typeface="Arial Narrow"/>
                        <a:sym typeface="Arial Narrow"/>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100"/>
                        <a:buFont typeface="Arial Narrow"/>
                        <a:buNone/>
                      </a:pPr>
                      <a:r>
                        <a:rPr lang="en" sz="1100" u="none" cap="none" strike="noStrike">
                          <a:solidFill>
                            <a:srgbClr val="073763"/>
                          </a:solidFill>
                          <a:latin typeface="Arial Narrow"/>
                          <a:ea typeface="Arial Narrow"/>
                          <a:cs typeface="Arial Narrow"/>
                          <a:sym typeface="Arial Narrow"/>
                        </a:rPr>
                        <a:t>share@gssunnytrails.com</a:t>
                      </a:r>
                      <a:endParaRPr sz="1100" u="none" cap="none" strike="noStrike">
                        <a:solidFill>
                          <a:srgbClr val="073763"/>
                        </a:solidFill>
                      </a:endParaRPr>
                    </a:p>
                  </a:txBody>
                  <a:tcPr marT="34300" marB="34300" marR="68600" marL="68600"/>
                </a:tc>
              </a:tr>
            </a:tbl>
          </a:graphicData>
        </a:graphic>
      </p:graphicFrame>
      <p:sp>
        <p:nvSpPr>
          <p:cNvPr id="233" name="Google Shape;233;p15"/>
          <p:cNvSpPr txBox="1"/>
          <p:nvPr/>
        </p:nvSpPr>
        <p:spPr>
          <a:xfrm>
            <a:off x="690882" y="267769"/>
            <a:ext cx="8216700" cy="568200"/>
          </a:xfrm>
          <a:prstGeom prst="rect">
            <a:avLst/>
          </a:prstGeom>
          <a:solidFill>
            <a:srgbClr val="21B255"/>
          </a:solidFill>
          <a:ln>
            <a:noFill/>
          </a:ln>
        </p:spPr>
        <p:txBody>
          <a:bodyPr anchorCtr="0" anchor="t" bIns="34275" lIns="68575" spcFirstLastPara="1" rIns="68575" wrap="square" tIns="34275">
            <a:normAutofit/>
          </a:bodyPr>
          <a:lstStyle/>
          <a:p>
            <a:pPr indent="0" lvl="0" marL="0" marR="0" rtl="0" algn="ctr">
              <a:lnSpc>
                <a:spcPct val="100000"/>
              </a:lnSpc>
              <a:spcBef>
                <a:spcPts val="0"/>
              </a:spcBef>
              <a:spcAft>
                <a:spcPts val="0"/>
              </a:spcAft>
              <a:buClr>
                <a:schemeClr val="accent1"/>
              </a:buClr>
              <a:buSzPts val="2700"/>
              <a:buFont typeface="Trebuchet MS"/>
              <a:buNone/>
            </a:pPr>
            <a:r>
              <a:rPr b="0" i="0" lang="en" sz="2700" u="none" cap="none" strike="noStrike">
                <a:solidFill>
                  <a:schemeClr val="lt1"/>
                </a:solidFill>
                <a:latin typeface="Proxima Nova"/>
                <a:ea typeface="Proxima Nova"/>
                <a:cs typeface="Proxima Nova"/>
                <a:sym typeface="Proxima Nova"/>
              </a:rPr>
              <a:t>Thank You for Joining Us!</a:t>
            </a:r>
            <a:endParaRPr b="0" i="0" sz="1100" u="none" cap="none" strike="noStrike">
              <a:solidFill>
                <a:schemeClr val="lt1"/>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6"/>
          <p:cNvSpPr txBox="1"/>
          <p:nvPr>
            <p:ph type="title"/>
          </p:nvPr>
        </p:nvSpPr>
        <p:spPr>
          <a:xfrm>
            <a:off x="936900" y="443175"/>
            <a:ext cx="7270200" cy="5421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100000"/>
              </a:lnSpc>
              <a:spcBef>
                <a:spcPts val="0"/>
              </a:spcBef>
              <a:spcAft>
                <a:spcPts val="0"/>
              </a:spcAft>
              <a:buClr>
                <a:srgbClr val="21B255"/>
              </a:buClr>
              <a:buSzPct val="100000"/>
              <a:buFont typeface="Trebuchet MS"/>
              <a:buNone/>
            </a:pPr>
            <a:r>
              <a:t/>
            </a:r>
            <a:endParaRPr b="1">
              <a:solidFill>
                <a:srgbClr val="00AE58"/>
              </a:solidFill>
              <a:latin typeface="Proxima Nova"/>
              <a:ea typeface="Proxima Nova"/>
              <a:cs typeface="Proxima Nova"/>
              <a:sym typeface="Proxima Nova"/>
            </a:endParaRPr>
          </a:p>
          <a:p>
            <a:pPr indent="0" lvl="0" marL="0" rtl="0" algn="ctr">
              <a:lnSpc>
                <a:spcPct val="100000"/>
              </a:lnSpc>
              <a:spcBef>
                <a:spcPts val="0"/>
              </a:spcBef>
              <a:spcAft>
                <a:spcPts val="0"/>
              </a:spcAft>
              <a:buClr>
                <a:srgbClr val="21B255"/>
              </a:buClr>
              <a:buSzPct val="100000"/>
              <a:buFont typeface="Trebuchet MS"/>
              <a:buNone/>
            </a:pPr>
            <a:r>
              <a:t/>
            </a:r>
            <a:endParaRPr b="1">
              <a:solidFill>
                <a:srgbClr val="00AE58"/>
              </a:solidFill>
              <a:latin typeface="Proxima Nova"/>
              <a:ea typeface="Proxima Nova"/>
              <a:cs typeface="Proxima Nova"/>
              <a:sym typeface="Proxima Nova"/>
            </a:endParaRPr>
          </a:p>
          <a:p>
            <a:pPr indent="0" lvl="0" marL="0" rtl="0" algn="ctr">
              <a:lnSpc>
                <a:spcPct val="100000"/>
              </a:lnSpc>
              <a:spcBef>
                <a:spcPts val="0"/>
              </a:spcBef>
              <a:spcAft>
                <a:spcPts val="0"/>
              </a:spcAft>
              <a:buClr>
                <a:srgbClr val="21B255"/>
              </a:buClr>
              <a:buSzPct val="100000"/>
              <a:buFont typeface="Trebuchet MS"/>
              <a:buNone/>
            </a:pPr>
            <a:r>
              <a:rPr b="1" lang="en">
                <a:solidFill>
                  <a:srgbClr val="00AE58"/>
                </a:solidFill>
                <a:latin typeface="Proxima Nova"/>
                <a:ea typeface="Proxima Nova"/>
                <a:cs typeface="Proxima Nova"/>
                <a:sym typeface="Proxima Nova"/>
              </a:rPr>
              <a:t>Please join us at our next meeting on Thursday, October 19th.  Our next meeting will be a in-person Meeting Starting at 7 p.m.</a:t>
            </a:r>
            <a:endParaRPr b="1">
              <a:solidFill>
                <a:srgbClr val="00AE58"/>
              </a:solidFill>
              <a:latin typeface="Proxima Nova"/>
              <a:ea typeface="Proxima Nova"/>
              <a:cs typeface="Proxima Nova"/>
              <a:sym typeface="Proxima Nova"/>
            </a:endParaRPr>
          </a:p>
        </p:txBody>
      </p:sp>
      <p:grpSp>
        <p:nvGrpSpPr>
          <p:cNvPr id="239" name="Google Shape;239;p16"/>
          <p:cNvGrpSpPr/>
          <p:nvPr/>
        </p:nvGrpSpPr>
        <p:grpSpPr>
          <a:xfrm>
            <a:off x="2493351" y="2441681"/>
            <a:ext cx="4073667" cy="2079988"/>
            <a:chOff x="2619815" y="3420263"/>
            <a:chExt cx="3944294" cy="1864958"/>
          </a:xfrm>
        </p:grpSpPr>
        <p:pic>
          <p:nvPicPr>
            <p:cNvPr id="240" name="Google Shape;240;p16"/>
            <p:cNvPicPr preferRelativeResize="0"/>
            <p:nvPr/>
          </p:nvPicPr>
          <p:blipFill rotWithShape="1">
            <a:blip r:embed="rId3">
              <a:alphaModFix/>
            </a:blip>
            <a:srcRect b="0" l="0" r="0" t="0"/>
            <a:stretch/>
          </p:blipFill>
          <p:spPr>
            <a:xfrm>
              <a:off x="2849667" y="3420263"/>
              <a:ext cx="3714442" cy="1864958"/>
            </a:xfrm>
            <a:prstGeom prst="rect">
              <a:avLst/>
            </a:prstGeom>
            <a:noFill/>
            <a:ln>
              <a:noFill/>
            </a:ln>
          </p:spPr>
        </p:pic>
        <p:sp>
          <p:nvSpPr>
            <p:cNvPr id="241" name="Google Shape;241;p16"/>
            <p:cNvSpPr txBox="1"/>
            <p:nvPr/>
          </p:nvSpPr>
          <p:spPr>
            <a:xfrm>
              <a:off x="2619815" y="3760423"/>
              <a:ext cx="2139600" cy="407100"/>
            </a:xfrm>
            <a:prstGeom prst="rect">
              <a:avLst/>
            </a:prstGeom>
            <a:noFill/>
            <a:ln>
              <a:noFill/>
            </a:ln>
          </p:spPr>
          <p:txBody>
            <a:bodyPr anchorCtr="0" anchor="b" bIns="34275" lIns="68575" spcFirstLastPara="1" rIns="68575" wrap="square" tIns="34275">
              <a:noAutofit/>
            </a:bodyPr>
            <a:lstStyle/>
            <a:p>
              <a:pPr indent="0" lvl="0" marL="0" marR="0" rtl="0" algn="l">
                <a:lnSpc>
                  <a:spcPct val="100000"/>
                </a:lnSpc>
                <a:spcBef>
                  <a:spcPts val="0"/>
                </a:spcBef>
                <a:spcAft>
                  <a:spcPts val="0"/>
                </a:spcAft>
                <a:buClr>
                  <a:srgbClr val="21B255"/>
                </a:buClr>
                <a:buSzPts val="2600"/>
                <a:buFont typeface="Arial Rounded"/>
                <a:buNone/>
              </a:pPr>
              <a:r>
                <a:rPr b="1" i="0" lang="en" sz="2600" u="none" cap="none" strike="noStrike">
                  <a:solidFill>
                    <a:srgbClr val="21B255"/>
                  </a:solidFill>
                  <a:latin typeface="Arial Rounded"/>
                  <a:ea typeface="Arial Rounded"/>
                  <a:cs typeface="Arial Rounded"/>
                  <a:sym typeface="Arial Rounded"/>
                </a:rPr>
                <a:t>Sunny Trails</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3"/>
          <p:cNvSpPr txBox="1"/>
          <p:nvPr>
            <p:ph idx="1" type="body"/>
          </p:nvPr>
        </p:nvSpPr>
        <p:spPr>
          <a:xfrm>
            <a:off x="563025" y="116075"/>
            <a:ext cx="5076300" cy="4676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Char char="●"/>
            </a:pPr>
            <a:r>
              <a:rPr lang="en" sz="1600">
                <a:solidFill>
                  <a:schemeClr val="dk1"/>
                </a:solidFill>
              </a:rPr>
              <a:t>Welcome / Announcements</a:t>
            </a:r>
            <a:endParaRPr sz="16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Flag Ceremony / Promise / Law</a:t>
            </a:r>
            <a:endParaRPr sz="14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Service Unit News &amp; Events</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Fall Sales</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Think Like a Scientist</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Princess Tea Party</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Princess Holiday Party</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Troop #6165 Silver Project</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Share - Ice blocking</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Starlight Parade</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Wreaths Across America</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December Brownie Encampment</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Cookie Kick Off</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Recruitment for SU</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Leadership Camp 2</a:t>
            </a:r>
            <a:endParaRPr sz="14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Council Events</a:t>
            </a:r>
            <a:endParaRPr sz="16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Live Scan</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Destinations Expo 2023</a:t>
            </a:r>
            <a:endParaRPr sz="14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Mini Training - </a:t>
            </a:r>
            <a:r>
              <a:rPr lang="en">
                <a:solidFill>
                  <a:schemeClr val="dk1"/>
                </a:solidFill>
              </a:rPr>
              <a:t>Money Earning Project Proposals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pic>
        <p:nvPicPr>
          <p:cNvPr id="76" name="Google Shape;76;p3"/>
          <p:cNvPicPr preferRelativeResize="0"/>
          <p:nvPr/>
        </p:nvPicPr>
        <p:blipFill rotWithShape="1">
          <a:blip r:embed="rId3">
            <a:alphaModFix/>
          </a:blip>
          <a:srcRect b="0" l="0" r="0" t="0"/>
          <a:stretch/>
        </p:blipFill>
        <p:spPr>
          <a:xfrm>
            <a:off x="5186201" y="447613"/>
            <a:ext cx="3714600" cy="1865100"/>
          </a:xfrm>
          <a:prstGeom prst="rect">
            <a:avLst/>
          </a:prstGeom>
          <a:noFill/>
          <a:ln cap="flat" cmpd="sng" w="9525">
            <a:solidFill>
              <a:schemeClr val="lt1"/>
            </a:solidFill>
            <a:prstDash val="solid"/>
            <a:round/>
            <a:headEnd len="sm" w="sm" type="none"/>
            <a:tailEnd len="sm" w="sm" type="none"/>
          </a:ln>
        </p:spPr>
      </p:pic>
      <p:sp>
        <p:nvSpPr>
          <p:cNvPr id="77" name="Google Shape;77;p3"/>
          <p:cNvSpPr txBox="1"/>
          <p:nvPr>
            <p:ph type="title"/>
          </p:nvPr>
        </p:nvSpPr>
        <p:spPr>
          <a:xfrm>
            <a:off x="4572000" y="2064075"/>
            <a:ext cx="3714600" cy="60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820"/>
              <a:t>     </a:t>
            </a:r>
            <a:r>
              <a:rPr b="1" lang="en" sz="3620">
                <a:latin typeface="Ubuntu"/>
                <a:ea typeface="Ubuntu"/>
                <a:cs typeface="Ubuntu"/>
                <a:sym typeface="Ubuntu"/>
              </a:rPr>
              <a:t>   </a:t>
            </a:r>
            <a:r>
              <a:rPr b="1" lang="en" sz="4120">
                <a:latin typeface="Ubuntu"/>
                <a:ea typeface="Ubuntu"/>
                <a:cs typeface="Ubuntu"/>
                <a:sym typeface="Ubuntu"/>
              </a:rPr>
              <a:t>AGENDA</a:t>
            </a:r>
            <a:endParaRPr b="1" sz="4120">
              <a:latin typeface="Ubuntu"/>
              <a:ea typeface="Ubuntu"/>
              <a:cs typeface="Ubuntu"/>
              <a:sym typeface="Ubuntu"/>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4"/>
          <p:cNvSpPr txBox="1"/>
          <p:nvPr>
            <p:ph type="ctrTitle"/>
          </p:nvPr>
        </p:nvSpPr>
        <p:spPr>
          <a:xfrm>
            <a:off x="311700" y="239900"/>
            <a:ext cx="8520600" cy="792600"/>
          </a:xfrm>
          <a:prstGeom prst="rect">
            <a:avLst/>
          </a:prstGeom>
          <a:solidFill>
            <a:srgbClr val="21B255"/>
          </a:solid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lang="en">
                <a:solidFill>
                  <a:schemeClr val="lt1"/>
                </a:solidFill>
              </a:rPr>
              <a:t>Flag </a:t>
            </a:r>
            <a:r>
              <a:rPr lang="en">
                <a:solidFill>
                  <a:schemeClr val="lt1"/>
                </a:solidFill>
                <a:latin typeface="Trebuchet MS"/>
                <a:ea typeface="Trebuchet MS"/>
                <a:cs typeface="Trebuchet MS"/>
                <a:sym typeface="Trebuchet MS"/>
              </a:rPr>
              <a:t>Ceremony</a:t>
            </a:r>
            <a:endParaRPr>
              <a:solidFill>
                <a:schemeClr val="lt1"/>
              </a:solidFill>
              <a:latin typeface="Trebuchet MS"/>
              <a:ea typeface="Trebuchet MS"/>
              <a:cs typeface="Trebuchet MS"/>
              <a:sym typeface="Trebuchet MS"/>
            </a:endParaRPr>
          </a:p>
        </p:txBody>
      </p:sp>
      <p:sp>
        <p:nvSpPr>
          <p:cNvPr id="83" name="Google Shape;83;p4"/>
          <p:cNvSpPr txBox="1"/>
          <p:nvPr>
            <p:ph idx="1" type="subTitle"/>
          </p:nvPr>
        </p:nvSpPr>
        <p:spPr>
          <a:xfrm>
            <a:off x="311700" y="1055275"/>
            <a:ext cx="8520600" cy="607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rtl="0" algn="ctr">
              <a:lnSpc>
                <a:spcPct val="100000"/>
              </a:lnSpc>
              <a:spcBef>
                <a:spcPts val="0"/>
              </a:spcBef>
              <a:spcAft>
                <a:spcPts val="0"/>
              </a:spcAft>
              <a:buSzPts val="2800"/>
              <a:buNone/>
            </a:pPr>
            <a:r>
              <a:rPr lang="en">
                <a:latin typeface="Proxima Nova"/>
                <a:ea typeface="Proxima Nova"/>
                <a:cs typeface="Proxima Nova"/>
                <a:sym typeface="Proxima Nova"/>
              </a:rPr>
              <a:t>Presented by Girl Scout Troop # </a:t>
            </a:r>
            <a:endParaRPr>
              <a:latin typeface="Proxima Nova"/>
              <a:ea typeface="Proxima Nova"/>
              <a:cs typeface="Proxima Nova"/>
              <a:sym typeface="Proxima Nova"/>
            </a:endParaRPr>
          </a:p>
        </p:txBody>
      </p:sp>
      <p:sp>
        <p:nvSpPr>
          <p:cNvPr id="84" name="Google Shape;84;p4"/>
          <p:cNvSpPr txBox="1"/>
          <p:nvPr>
            <p:ph type="ctrTitle"/>
          </p:nvPr>
        </p:nvSpPr>
        <p:spPr>
          <a:xfrm>
            <a:off x="311700" y="1685850"/>
            <a:ext cx="8520600" cy="792600"/>
          </a:xfrm>
          <a:prstGeom prst="rect">
            <a:avLst/>
          </a:prstGeom>
          <a:solidFill>
            <a:srgbClr val="21B255"/>
          </a:solid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lang="en">
                <a:solidFill>
                  <a:schemeClr val="lt1"/>
                </a:solidFill>
              </a:rPr>
              <a:t>Girl Scout Promise/Law</a:t>
            </a:r>
            <a:endParaRPr>
              <a:solidFill>
                <a:schemeClr val="lt1"/>
              </a:solidFill>
              <a:latin typeface="Trebuchet MS"/>
              <a:ea typeface="Trebuchet MS"/>
              <a:cs typeface="Trebuchet MS"/>
              <a:sym typeface="Trebuchet MS"/>
            </a:endParaRPr>
          </a:p>
        </p:txBody>
      </p:sp>
      <p:sp>
        <p:nvSpPr>
          <p:cNvPr id="85" name="Google Shape;85;p4"/>
          <p:cNvSpPr txBox="1"/>
          <p:nvPr>
            <p:ph idx="1" type="subTitle"/>
          </p:nvPr>
        </p:nvSpPr>
        <p:spPr>
          <a:xfrm>
            <a:off x="311700" y="2501225"/>
            <a:ext cx="3706800" cy="1848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2300">
                <a:solidFill>
                  <a:srgbClr val="202124"/>
                </a:solidFill>
                <a:highlight>
                  <a:srgbClr val="FFFFFF"/>
                </a:highlight>
                <a:latin typeface="Roboto"/>
                <a:ea typeface="Roboto"/>
                <a:cs typeface="Roboto"/>
                <a:sym typeface="Roboto"/>
              </a:rPr>
              <a:t>On my honor, I will try: </a:t>
            </a:r>
            <a:br>
              <a:rPr lang="en" sz="2300">
                <a:solidFill>
                  <a:srgbClr val="202124"/>
                </a:solidFill>
                <a:highlight>
                  <a:srgbClr val="FFFFFF"/>
                </a:highlight>
                <a:latin typeface="Roboto"/>
                <a:ea typeface="Roboto"/>
                <a:cs typeface="Roboto"/>
                <a:sym typeface="Roboto"/>
              </a:rPr>
            </a:br>
            <a:r>
              <a:rPr lang="en" sz="2300">
                <a:solidFill>
                  <a:srgbClr val="040C28"/>
                </a:solidFill>
                <a:latin typeface="Roboto"/>
                <a:ea typeface="Roboto"/>
                <a:cs typeface="Roboto"/>
                <a:sym typeface="Roboto"/>
              </a:rPr>
              <a:t>To serve God* and my country,</a:t>
            </a:r>
            <a:r>
              <a:rPr lang="en" sz="2300">
                <a:solidFill>
                  <a:srgbClr val="202124"/>
                </a:solidFill>
                <a:highlight>
                  <a:srgbClr val="FFFFFF"/>
                </a:highlight>
                <a:latin typeface="Roboto"/>
                <a:ea typeface="Roboto"/>
                <a:cs typeface="Roboto"/>
                <a:sym typeface="Roboto"/>
              </a:rPr>
              <a:t> </a:t>
            </a:r>
            <a:r>
              <a:rPr lang="en" sz="2300">
                <a:solidFill>
                  <a:srgbClr val="040C28"/>
                </a:solidFill>
                <a:latin typeface="Roboto"/>
                <a:ea typeface="Roboto"/>
                <a:cs typeface="Roboto"/>
                <a:sym typeface="Roboto"/>
              </a:rPr>
              <a:t>To help people at all times,</a:t>
            </a:r>
            <a:r>
              <a:rPr lang="en" sz="2300">
                <a:solidFill>
                  <a:srgbClr val="202124"/>
                </a:solidFill>
                <a:highlight>
                  <a:srgbClr val="FFFFFF"/>
                </a:highlight>
                <a:latin typeface="Roboto"/>
                <a:ea typeface="Roboto"/>
                <a:cs typeface="Roboto"/>
                <a:sym typeface="Roboto"/>
              </a:rPr>
              <a:t> </a:t>
            </a:r>
            <a:r>
              <a:rPr lang="en" sz="2300">
                <a:solidFill>
                  <a:srgbClr val="040C28"/>
                </a:solidFill>
                <a:latin typeface="Roboto"/>
                <a:ea typeface="Roboto"/>
                <a:cs typeface="Roboto"/>
                <a:sym typeface="Roboto"/>
              </a:rPr>
              <a:t>And to live by the Girl Scout Law.</a:t>
            </a:r>
            <a:endParaRPr sz="3600">
              <a:latin typeface="Proxima Nova"/>
              <a:ea typeface="Proxima Nova"/>
              <a:cs typeface="Proxima Nova"/>
              <a:sym typeface="Proxima Nova"/>
            </a:endParaRPr>
          </a:p>
        </p:txBody>
      </p:sp>
      <p:sp>
        <p:nvSpPr>
          <p:cNvPr id="86" name="Google Shape;86;p4"/>
          <p:cNvSpPr txBox="1"/>
          <p:nvPr>
            <p:ph idx="1" type="subTitle"/>
          </p:nvPr>
        </p:nvSpPr>
        <p:spPr>
          <a:xfrm>
            <a:off x="4308425" y="2501225"/>
            <a:ext cx="4561500" cy="2493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1900">
                <a:solidFill>
                  <a:schemeClr val="dk1"/>
                </a:solidFill>
                <a:highlight>
                  <a:srgbClr val="FFFFFF"/>
                </a:highlight>
                <a:latin typeface="Roboto"/>
                <a:ea typeface="Roboto"/>
                <a:cs typeface="Roboto"/>
                <a:sym typeface="Roboto"/>
              </a:rPr>
              <a:t>I will do my best to be honest and fair, friendly and helpful, considerate and caring, courageous and strong, and responsible for what I say and do, and to respect myself and others, respect authority, use resources wisely, make the world a better place, and be a sister to every Girl Scout.</a:t>
            </a:r>
            <a:endParaRPr sz="2000">
              <a:solidFill>
                <a:schemeClr val="dk1"/>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5"/>
          <p:cNvSpPr txBox="1"/>
          <p:nvPr>
            <p:ph type="title"/>
          </p:nvPr>
        </p:nvSpPr>
        <p:spPr>
          <a:xfrm>
            <a:off x="311700" y="445025"/>
            <a:ext cx="8520600" cy="572700"/>
          </a:xfrm>
          <a:prstGeom prst="rect">
            <a:avLst/>
          </a:prstGeom>
          <a:solidFill>
            <a:srgbClr val="21B255"/>
          </a:solid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chemeClr val="lt1"/>
                </a:solidFill>
                <a:latin typeface="Trebuchet MS"/>
                <a:ea typeface="Trebuchet MS"/>
                <a:cs typeface="Trebuchet MS"/>
                <a:sym typeface="Trebuchet MS"/>
              </a:rPr>
              <a:t>Seeking Troops for SU Meeting Flag Ceremony</a:t>
            </a:r>
            <a:endParaRPr>
              <a:solidFill>
                <a:schemeClr val="lt1"/>
              </a:solidFill>
              <a:latin typeface="Trebuchet MS"/>
              <a:ea typeface="Trebuchet MS"/>
              <a:cs typeface="Trebuchet MS"/>
              <a:sym typeface="Trebuchet MS"/>
            </a:endParaRPr>
          </a:p>
        </p:txBody>
      </p:sp>
      <p:sp>
        <p:nvSpPr>
          <p:cNvPr id="92" name="Google Shape;92;p5"/>
          <p:cNvSpPr txBox="1"/>
          <p:nvPr>
            <p:ph idx="1" type="body"/>
          </p:nvPr>
        </p:nvSpPr>
        <p:spPr>
          <a:xfrm>
            <a:off x="311700" y="1152475"/>
            <a:ext cx="3999900" cy="3416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 sz="1600">
                <a:solidFill>
                  <a:schemeClr val="dk1"/>
                </a:solidFill>
                <a:latin typeface="Proxima Nova"/>
                <a:ea typeface="Proxima Nova"/>
                <a:cs typeface="Proxima Nova"/>
                <a:sym typeface="Proxima Nova"/>
              </a:rPr>
              <a:t>We are looking for troops to come help us start our Service Unit Meetings.  If you troop is interested in participating please reach out to Susanna King at </a:t>
            </a:r>
            <a:r>
              <a:rPr lang="en" sz="1600" u="sng">
                <a:solidFill>
                  <a:schemeClr val="hlink"/>
                </a:solidFill>
                <a:latin typeface="Proxima Nova"/>
                <a:ea typeface="Proxima Nova"/>
                <a:cs typeface="Proxima Nova"/>
                <a:sym typeface="Proxima Nova"/>
                <a:hlinkClick r:id="rId3"/>
              </a:rPr>
              <a:t>CSA@gssunnytrails.com</a:t>
            </a:r>
            <a:r>
              <a:rPr lang="en" sz="1600">
                <a:solidFill>
                  <a:schemeClr val="dk1"/>
                </a:solidFill>
                <a:latin typeface="Proxima Nova"/>
                <a:ea typeface="Proxima Nova"/>
                <a:cs typeface="Proxima Nova"/>
                <a:sym typeface="Proxima Nova"/>
              </a:rPr>
              <a:t>  or </a:t>
            </a:r>
            <a:r>
              <a:rPr lang="en" sz="1600" u="sng">
                <a:solidFill>
                  <a:schemeClr val="hlink"/>
                </a:solidFill>
                <a:latin typeface="Proxima Nova"/>
                <a:ea typeface="Proxima Nova"/>
                <a:cs typeface="Proxima Nova"/>
                <a:sym typeface="Proxima Nova"/>
                <a:hlinkClick r:id="rId4"/>
              </a:rPr>
              <a:t>DBJ@gssunnytrails.com</a:t>
            </a:r>
            <a:r>
              <a:rPr lang="en" sz="1600">
                <a:solidFill>
                  <a:schemeClr val="dk1"/>
                </a:solidFill>
                <a:latin typeface="Proxima Nova"/>
                <a:ea typeface="Proxima Nova"/>
                <a:cs typeface="Proxima Nova"/>
                <a:sym typeface="Proxima Nova"/>
              </a:rPr>
              <a:t> to sign up.</a:t>
            </a:r>
            <a:endParaRPr sz="1600">
              <a:solidFill>
                <a:schemeClr val="dk1"/>
              </a:solidFill>
              <a:latin typeface="Proxima Nova"/>
              <a:ea typeface="Proxima Nova"/>
              <a:cs typeface="Proxima Nova"/>
              <a:sym typeface="Proxima Nova"/>
            </a:endParaRPr>
          </a:p>
          <a:p>
            <a:pPr indent="0" lvl="0" marL="0" rtl="0" algn="l">
              <a:lnSpc>
                <a:spcPct val="115000"/>
              </a:lnSpc>
              <a:spcBef>
                <a:spcPts val="1200"/>
              </a:spcBef>
              <a:spcAft>
                <a:spcPts val="0"/>
              </a:spcAft>
              <a:buSzPts val="1400"/>
              <a:buNone/>
            </a:pPr>
            <a:r>
              <a:rPr lang="en" sz="1600">
                <a:solidFill>
                  <a:schemeClr val="dk1"/>
                </a:solidFill>
                <a:latin typeface="Proxima Nova"/>
                <a:ea typeface="Proxima Nova"/>
                <a:cs typeface="Proxima Nova"/>
                <a:sym typeface="Proxima Nova"/>
              </a:rPr>
              <a:t>Each Girl Scout who participates in the flag ceremony will earn this Sunny Trails Ceremony patch.  </a:t>
            </a:r>
            <a:endParaRPr sz="1600">
              <a:solidFill>
                <a:schemeClr val="dk1"/>
              </a:solidFill>
              <a:latin typeface="Proxima Nova"/>
              <a:ea typeface="Proxima Nova"/>
              <a:cs typeface="Proxima Nova"/>
              <a:sym typeface="Proxima Nova"/>
            </a:endParaRPr>
          </a:p>
          <a:p>
            <a:pPr indent="0" lvl="0" marL="0" rtl="0" algn="l">
              <a:lnSpc>
                <a:spcPct val="115000"/>
              </a:lnSpc>
              <a:spcBef>
                <a:spcPts val="1200"/>
              </a:spcBef>
              <a:spcAft>
                <a:spcPts val="1200"/>
              </a:spcAft>
              <a:buSzPts val="1400"/>
              <a:buNone/>
            </a:pPr>
            <a:r>
              <a:t/>
            </a:r>
            <a:endParaRPr sz="1600">
              <a:solidFill>
                <a:schemeClr val="dk1"/>
              </a:solidFill>
              <a:latin typeface="Proxima Nova"/>
              <a:ea typeface="Proxima Nova"/>
              <a:cs typeface="Proxima Nova"/>
              <a:sym typeface="Proxima Nova"/>
            </a:endParaRPr>
          </a:p>
        </p:txBody>
      </p:sp>
      <p:pic>
        <p:nvPicPr>
          <p:cNvPr id="93" name="Google Shape;93;p5"/>
          <p:cNvPicPr preferRelativeResize="0"/>
          <p:nvPr/>
        </p:nvPicPr>
        <p:blipFill rotWithShape="1">
          <a:blip r:embed="rId5">
            <a:alphaModFix/>
          </a:blip>
          <a:srcRect b="0" l="0" r="0" t="0"/>
          <a:stretch/>
        </p:blipFill>
        <p:spPr>
          <a:xfrm>
            <a:off x="5750850" y="1574800"/>
            <a:ext cx="2605198" cy="2571751"/>
          </a:xfrm>
          <a:prstGeom prst="rect">
            <a:avLst/>
          </a:prstGeom>
          <a:noFill/>
          <a:ln>
            <a:noFill/>
          </a:ln>
        </p:spPr>
      </p:pic>
      <p:sp>
        <p:nvSpPr>
          <p:cNvPr id="94" name="Google Shape;94;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lang="en"/>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                   Fall Sales</a:t>
            </a:r>
            <a:endParaRPr/>
          </a:p>
        </p:txBody>
      </p:sp>
      <p:sp>
        <p:nvSpPr>
          <p:cNvPr id="100" name="Google Shape;100;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a:t>Important dates:</a:t>
            </a:r>
            <a:endParaRPr/>
          </a:p>
          <a:p>
            <a:pPr indent="0" lvl="0" marL="0" rtl="0" algn="l">
              <a:lnSpc>
                <a:spcPct val="115000"/>
              </a:lnSpc>
              <a:spcBef>
                <a:spcPts val="1200"/>
              </a:spcBef>
              <a:spcAft>
                <a:spcPts val="0"/>
              </a:spcAft>
              <a:buSzPts val="1800"/>
              <a:buNone/>
            </a:pPr>
            <a:r>
              <a:rPr lang="en"/>
              <a:t>Sept-Oct: Online training is available </a:t>
            </a:r>
            <a:endParaRPr/>
          </a:p>
          <a:p>
            <a:pPr indent="0" lvl="0" marL="0" rtl="0" algn="l">
              <a:lnSpc>
                <a:spcPct val="115000"/>
              </a:lnSpc>
              <a:spcBef>
                <a:spcPts val="1200"/>
              </a:spcBef>
              <a:spcAft>
                <a:spcPts val="0"/>
              </a:spcAft>
              <a:buSzPts val="1800"/>
              <a:buNone/>
            </a:pPr>
            <a:r>
              <a:rPr lang="en"/>
              <a:t>Mon, Oct. 2: Fall sales begin. Girls have access to M2</a:t>
            </a:r>
            <a:endParaRPr/>
          </a:p>
          <a:p>
            <a:pPr indent="0" lvl="0" marL="0" rtl="0" algn="l">
              <a:lnSpc>
                <a:spcPct val="115000"/>
              </a:lnSpc>
              <a:spcBef>
                <a:spcPts val="1200"/>
              </a:spcBef>
              <a:spcAft>
                <a:spcPts val="0"/>
              </a:spcAft>
              <a:buSzPts val="1800"/>
              <a:buNone/>
            </a:pPr>
            <a:r>
              <a:rPr lang="en"/>
              <a:t>Sun, Oct. 22 @ 11:59 pm: Family deadline to enter in–person orders into M2</a:t>
            </a:r>
            <a:endParaRPr/>
          </a:p>
          <a:p>
            <a:pPr indent="0" lvl="0" marL="0" rtl="0" algn="l">
              <a:lnSpc>
                <a:spcPct val="115000"/>
              </a:lnSpc>
              <a:spcBef>
                <a:spcPts val="1200"/>
              </a:spcBef>
              <a:spcAft>
                <a:spcPts val="0"/>
              </a:spcAft>
              <a:buSzPts val="1800"/>
              <a:buNone/>
            </a:pPr>
            <a:r>
              <a:rPr lang="en"/>
              <a:t>Wed, Oct. 25: Last day for customers to order online</a:t>
            </a:r>
            <a:endParaRPr/>
          </a:p>
          <a:p>
            <a:pPr indent="0" lvl="0" marL="0" rtl="0" algn="l">
              <a:lnSpc>
                <a:spcPct val="115000"/>
              </a:lnSpc>
              <a:spcBef>
                <a:spcPts val="1200"/>
              </a:spcBef>
              <a:spcAft>
                <a:spcPts val="0"/>
              </a:spcAft>
              <a:buSzPts val="1800"/>
              <a:buNone/>
            </a:pPr>
            <a:r>
              <a:rPr lang="en"/>
              <a:t>Sat, Nov. 11: Delivery day Volunteers needed</a:t>
            </a:r>
            <a:endParaRPr/>
          </a:p>
          <a:p>
            <a:pPr indent="0" lvl="0" marL="0" rtl="0" algn="l">
              <a:lnSpc>
                <a:spcPct val="115000"/>
              </a:lnSpc>
              <a:spcBef>
                <a:spcPts val="1200"/>
              </a:spcBef>
              <a:spcAft>
                <a:spcPts val="0"/>
              </a:spcAft>
              <a:buSzPts val="1800"/>
              <a:buNone/>
            </a:pPr>
            <a:r>
              <a:rPr lang="en"/>
              <a:t>Fri, Dec. 1: Troop funds due in troop bank account by end of business day</a:t>
            </a:r>
            <a:endParaRPr/>
          </a:p>
          <a:p>
            <a:pPr indent="0" lvl="0" marL="0" rtl="0" algn="l">
              <a:lnSpc>
                <a:spcPct val="115000"/>
              </a:lnSpc>
              <a:spcBef>
                <a:spcPts val="1200"/>
              </a:spcBef>
              <a:spcAft>
                <a:spcPts val="1200"/>
              </a:spcAft>
              <a:buSzPts val="1800"/>
              <a:buNone/>
            </a:pPr>
            <a:r>
              <a:rPr lang="en"/>
              <a:t>Feb 2024: Rewards distributed</a:t>
            </a:r>
            <a:endParaRPr/>
          </a:p>
        </p:txBody>
      </p:sp>
      <p:pic>
        <p:nvPicPr>
          <p:cNvPr id="101" name="Google Shape;101;p6"/>
          <p:cNvPicPr preferRelativeResize="0"/>
          <p:nvPr/>
        </p:nvPicPr>
        <p:blipFill rotWithShape="1">
          <a:blip r:embed="rId3">
            <a:alphaModFix/>
          </a:blip>
          <a:srcRect b="0" l="0" r="0" t="0"/>
          <a:stretch/>
        </p:blipFill>
        <p:spPr>
          <a:xfrm>
            <a:off x="7641950" y="0"/>
            <a:ext cx="1502050" cy="2137076"/>
          </a:xfrm>
          <a:prstGeom prst="rect">
            <a:avLst/>
          </a:prstGeom>
          <a:noFill/>
          <a:ln>
            <a:noFill/>
          </a:ln>
        </p:spPr>
      </p:pic>
      <p:pic>
        <p:nvPicPr>
          <p:cNvPr id="102" name="Google Shape;102;p6"/>
          <p:cNvPicPr preferRelativeResize="0"/>
          <p:nvPr/>
        </p:nvPicPr>
        <p:blipFill rotWithShape="1">
          <a:blip r:embed="rId4">
            <a:alphaModFix/>
          </a:blip>
          <a:srcRect b="0" l="0" r="0" t="0"/>
          <a:stretch/>
        </p:blipFill>
        <p:spPr>
          <a:xfrm>
            <a:off x="4988450" y="4123926"/>
            <a:ext cx="3843855" cy="932925"/>
          </a:xfrm>
          <a:prstGeom prst="rect">
            <a:avLst/>
          </a:prstGeom>
          <a:noFill/>
          <a:ln>
            <a:noFill/>
          </a:ln>
        </p:spPr>
      </p:pic>
      <p:pic>
        <p:nvPicPr>
          <p:cNvPr id="103" name="Google Shape;103;p6"/>
          <p:cNvPicPr preferRelativeResize="0"/>
          <p:nvPr/>
        </p:nvPicPr>
        <p:blipFill rotWithShape="1">
          <a:blip r:embed="rId5">
            <a:alphaModFix/>
          </a:blip>
          <a:srcRect b="0" l="0" r="0" t="0"/>
          <a:stretch/>
        </p:blipFill>
        <p:spPr>
          <a:xfrm>
            <a:off x="0" y="12"/>
            <a:ext cx="2007100" cy="1239675"/>
          </a:xfrm>
          <a:prstGeom prst="rect">
            <a:avLst/>
          </a:prstGeom>
          <a:noFill/>
          <a:ln>
            <a:noFill/>
          </a:ln>
        </p:spPr>
      </p:pic>
      <p:pic>
        <p:nvPicPr>
          <p:cNvPr id="104" name="Google Shape;104;p6"/>
          <p:cNvPicPr preferRelativeResize="0"/>
          <p:nvPr/>
        </p:nvPicPr>
        <p:blipFill rotWithShape="1">
          <a:blip r:embed="rId6">
            <a:alphaModFix/>
          </a:blip>
          <a:srcRect b="0" l="0" r="0" t="0"/>
          <a:stretch/>
        </p:blipFill>
        <p:spPr>
          <a:xfrm>
            <a:off x="3670825" y="0"/>
            <a:ext cx="3455148" cy="1283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7"/>
          <p:cNvPicPr preferRelativeResize="0"/>
          <p:nvPr/>
        </p:nvPicPr>
        <p:blipFill rotWithShape="1">
          <a:blip r:embed="rId3">
            <a:alphaModFix/>
          </a:blip>
          <a:srcRect b="0" l="0" r="0" t="0"/>
          <a:stretch/>
        </p:blipFill>
        <p:spPr>
          <a:xfrm>
            <a:off x="152400" y="152400"/>
            <a:ext cx="4042696" cy="4838699"/>
          </a:xfrm>
          <a:prstGeom prst="rect">
            <a:avLst/>
          </a:prstGeom>
          <a:noFill/>
          <a:ln>
            <a:noFill/>
          </a:ln>
        </p:spPr>
      </p:pic>
      <p:pic>
        <p:nvPicPr>
          <p:cNvPr id="110" name="Google Shape;110;p7"/>
          <p:cNvPicPr preferRelativeResize="0"/>
          <p:nvPr/>
        </p:nvPicPr>
        <p:blipFill rotWithShape="1">
          <a:blip r:embed="rId4">
            <a:alphaModFix/>
          </a:blip>
          <a:srcRect b="0" l="0" r="0" t="0"/>
          <a:stretch/>
        </p:blipFill>
        <p:spPr>
          <a:xfrm>
            <a:off x="4840171" y="152400"/>
            <a:ext cx="3970691" cy="48387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14" name="Shape 114"/>
        <p:cNvGrpSpPr/>
        <p:nvPr/>
      </p:nvGrpSpPr>
      <p:grpSpPr>
        <a:xfrm>
          <a:off x="0" y="0"/>
          <a:ext cx="0" cy="0"/>
          <a:chOff x="0" y="0"/>
          <a:chExt cx="0" cy="0"/>
        </a:xfrm>
      </p:grpSpPr>
      <p:pic>
        <p:nvPicPr>
          <p:cNvPr id="115" name="Google Shape;115;p8"/>
          <p:cNvPicPr preferRelativeResize="0"/>
          <p:nvPr/>
        </p:nvPicPr>
        <p:blipFill rotWithShape="1">
          <a:blip r:embed="rId3">
            <a:alphaModFix/>
          </a:blip>
          <a:srcRect b="0" l="0" r="0" t="0"/>
          <a:stretch/>
        </p:blipFill>
        <p:spPr>
          <a:xfrm>
            <a:off x="2720025" y="152400"/>
            <a:ext cx="3703962" cy="4838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19" name="Shape 119"/>
        <p:cNvGrpSpPr/>
        <p:nvPr/>
      </p:nvGrpSpPr>
      <p:grpSpPr>
        <a:xfrm>
          <a:off x="0" y="0"/>
          <a:ext cx="0" cy="0"/>
          <a:chOff x="0" y="0"/>
          <a:chExt cx="0" cy="0"/>
        </a:xfrm>
      </p:grpSpPr>
      <p:pic>
        <p:nvPicPr>
          <p:cNvPr id="120" name="Google Shape;120;g282019ddfdd_0_0"/>
          <p:cNvPicPr preferRelativeResize="0"/>
          <p:nvPr/>
        </p:nvPicPr>
        <p:blipFill rotWithShape="1">
          <a:blip r:embed="rId3">
            <a:alphaModFix/>
          </a:blip>
          <a:srcRect b="0" l="0" r="0" t="0"/>
          <a:stretch/>
        </p:blipFill>
        <p:spPr>
          <a:xfrm>
            <a:off x="2776887" y="152400"/>
            <a:ext cx="3516414" cy="48387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