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2" r:id="rId5"/>
    <p:sldMasterId id="214748367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5143500" cx="9144000"/>
  <p:notesSz cx="6858000" cy="9144000"/>
  <p:embeddedFontLst>
    <p:embeddedFont>
      <p:font typeface="Proxima Nova"/>
      <p:regular r:id="rId27"/>
      <p:bold r:id="rId28"/>
      <p:italic r:id="rId29"/>
      <p:boldItalic r:id="rId30"/>
    </p:embeddedFont>
    <p:embeddedFont>
      <p:font typeface="Roboto"/>
      <p:regular r:id="rId31"/>
      <p:bold r:id="rId32"/>
      <p:italic r:id="rId33"/>
      <p:boldItalic r:id="rId34"/>
    </p:embeddedFont>
    <p:embeddedFont>
      <p:font typeface="Lato"/>
      <p:regular r:id="rId35"/>
      <p:bold r:id="rId36"/>
      <p:italic r:id="rId37"/>
      <p:boldItalic r:id="rId38"/>
    </p:embeddedFont>
    <p:embeddedFont>
      <p:font typeface="Arial Narrow"/>
      <p:regular r:id="rId39"/>
      <p:bold r:id="rId40"/>
      <p:italic r:id="rId41"/>
      <p:boldItalic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0B0F71CA-AED9-4419-96B8-896C0A1827F6}">
  <a:tblStyle styleId="{0B0F71CA-AED9-4419-96B8-896C0A1827F6}" styleName="Table_0">
    <a:wholeTbl>
      <a:tcTxStyle b="off" i="off">
        <a:font>
          <a:latin typeface="Trebuchet MS"/>
          <a:ea typeface="Trebuchet MS"/>
          <a:cs typeface="Trebuchet MS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EF4E7"/>
          </a:solidFill>
        </a:fill>
      </a:tcStyle>
    </a:wholeTbl>
    <a:band1H>
      <a:tcTxStyle b="off" i="off"/>
      <a:tcStyle>
        <a:fill>
          <a:solidFill>
            <a:srgbClr val="DBE9CB"/>
          </a:solidFill>
        </a:fill>
      </a:tcStyle>
    </a:band1H>
    <a:band2H>
      <a:tcTxStyle b="off" i="off"/>
    </a:band2H>
    <a:band1V>
      <a:tcTxStyle b="off" i="off"/>
      <a:tcStyle>
        <a:fill>
          <a:solidFill>
            <a:srgbClr val="DBE9CB"/>
          </a:solidFill>
        </a:fill>
      </a:tcStyle>
    </a:band1V>
    <a:band2V>
      <a:tcTxStyle b="off" i="off"/>
    </a:band2V>
    <a:la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 b="off" i="off"/>
    </a:seCell>
    <a:swCell>
      <a:tcTxStyle b="off" i="off"/>
    </a:swCell>
    <a:firstRow>
      <a:tcTxStyle b="on" i="off">
        <a:font>
          <a:latin typeface="Trebuchet MS"/>
          <a:ea typeface="Trebuchet MS"/>
          <a:cs typeface="Trebuchet MS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rialNarrow-bold.fntdata"/><Relationship Id="rId20" Type="http://schemas.openxmlformats.org/officeDocument/2006/relationships/slide" Target="slides/slide13.xml"/><Relationship Id="rId42" Type="http://schemas.openxmlformats.org/officeDocument/2006/relationships/font" Target="fonts/ArialNarrow-boldItalic.fntdata"/><Relationship Id="rId41" Type="http://schemas.openxmlformats.org/officeDocument/2006/relationships/font" Target="fonts/ArialNarrow-italic.fnt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ProximaNova-bold.fntdata"/><Relationship Id="rId27" Type="http://schemas.openxmlformats.org/officeDocument/2006/relationships/font" Target="fonts/ProximaNova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ProximaNova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Roboto-regular.fntdata"/><Relationship Id="rId30" Type="http://schemas.openxmlformats.org/officeDocument/2006/relationships/font" Target="fonts/ProximaNova-boldItalic.fntdata"/><Relationship Id="rId11" Type="http://schemas.openxmlformats.org/officeDocument/2006/relationships/slide" Target="slides/slide4.xml"/><Relationship Id="rId33" Type="http://schemas.openxmlformats.org/officeDocument/2006/relationships/font" Target="fonts/Roboto-italic.fntdata"/><Relationship Id="rId10" Type="http://schemas.openxmlformats.org/officeDocument/2006/relationships/slide" Target="slides/slide3.xml"/><Relationship Id="rId32" Type="http://schemas.openxmlformats.org/officeDocument/2006/relationships/font" Target="fonts/Roboto-bold.fntdata"/><Relationship Id="rId13" Type="http://schemas.openxmlformats.org/officeDocument/2006/relationships/slide" Target="slides/slide6.xml"/><Relationship Id="rId35" Type="http://schemas.openxmlformats.org/officeDocument/2006/relationships/font" Target="fonts/Lato-regular.fntdata"/><Relationship Id="rId12" Type="http://schemas.openxmlformats.org/officeDocument/2006/relationships/slide" Target="slides/slide5.xml"/><Relationship Id="rId34" Type="http://schemas.openxmlformats.org/officeDocument/2006/relationships/font" Target="fonts/Roboto-boldItalic.fntdata"/><Relationship Id="rId15" Type="http://schemas.openxmlformats.org/officeDocument/2006/relationships/slide" Target="slides/slide8.xml"/><Relationship Id="rId37" Type="http://schemas.openxmlformats.org/officeDocument/2006/relationships/font" Target="fonts/Lato-italic.fntdata"/><Relationship Id="rId14" Type="http://schemas.openxmlformats.org/officeDocument/2006/relationships/slide" Target="slides/slide7.xml"/><Relationship Id="rId36" Type="http://schemas.openxmlformats.org/officeDocument/2006/relationships/font" Target="fonts/Lato-bold.fntdata"/><Relationship Id="rId17" Type="http://schemas.openxmlformats.org/officeDocument/2006/relationships/slide" Target="slides/slide10.xml"/><Relationship Id="rId39" Type="http://schemas.openxmlformats.org/officeDocument/2006/relationships/font" Target="fonts/ArialNarrow-regular.fntdata"/><Relationship Id="rId16" Type="http://schemas.openxmlformats.org/officeDocument/2006/relationships/slide" Target="slides/slide9.xml"/><Relationship Id="rId38" Type="http://schemas.openxmlformats.org/officeDocument/2006/relationships/font" Target="fonts/Lato-bold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cd6de288ee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cd6de288ee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693a0ae4ba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693a0ae4ba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d6de288ee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cd6de288ee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cd6de288ee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cd6de288e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cd6de288ee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cd6de288ee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2cd6de288ee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2cd6de288ee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cd6de288ee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cd6de288ee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2cd6de288ee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2cd6de288ee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43cb0659b3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5" name="Google Shape;255;g143cb0659b3_0_16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43cb0659b3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g143cb0659b3_0_2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43cb0659b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5" name="Google Shape;115;g143cb0659b3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47c4bffc7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47c4bffc7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9bccba0237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1" name="Google Shape;131;g29bccba0237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43cb0659b3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43cb0659b3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693a0ae4ba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693a0ae4ba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cd6de288e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cd6de288e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586ca2f4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586ca2f4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cd6de288ee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cd6de288ee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2" name="Google Shape;62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3" name="Google Shape;6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 txBox="1"/>
          <p:nvPr>
            <p:ph type="title"/>
          </p:nvPr>
        </p:nvSpPr>
        <p:spPr>
          <a:xfrm>
            <a:off x="508001" y="457200"/>
            <a:ext cx="6447600" cy="255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Trebuchet MS"/>
              <a:buNone/>
              <a:defRPr b="0" sz="3300" cap="none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66" name="Google Shape;66;p16"/>
          <p:cNvSpPr txBox="1"/>
          <p:nvPr>
            <p:ph idx="1" type="body"/>
          </p:nvPr>
        </p:nvSpPr>
        <p:spPr>
          <a:xfrm>
            <a:off x="508001" y="3352800"/>
            <a:ext cx="6447600" cy="117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3F3F3F"/>
                </a:solidFill>
              </a:defRPr>
            </a:lvl1pPr>
            <a:lvl2pPr indent="-228600" lvl="1" marL="914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2pPr>
            <a:lvl3pPr indent="-228600" lvl="2" marL="1371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1200">
                <a:solidFill>
                  <a:srgbClr val="888888"/>
                </a:solidFill>
              </a:defRPr>
            </a:lvl3pPr>
            <a:lvl4pPr indent="-228600" lvl="3" marL="1828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4pPr>
            <a:lvl5pPr indent="-228600" lvl="4" marL="22860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5pPr>
            <a:lvl6pPr indent="-228600" lvl="5" marL="27432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6pPr>
            <a:lvl7pPr indent="-228600" lvl="6" marL="3200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7pPr>
            <a:lvl8pPr indent="-228600" lvl="7" marL="36576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8pPr>
            <a:lvl9pPr indent="-228600" lvl="8" marL="41148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7" name="Google Shape;67;p16"/>
          <p:cNvSpPr txBox="1"/>
          <p:nvPr>
            <p:ph idx="10" type="dt"/>
          </p:nvPr>
        </p:nvSpPr>
        <p:spPr>
          <a:xfrm>
            <a:off x="5403850" y="4531022"/>
            <a:ext cx="684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8" name="Google Shape;68;p16"/>
          <p:cNvSpPr txBox="1"/>
          <p:nvPr>
            <p:ph idx="11" type="ftr"/>
          </p:nvPr>
        </p:nvSpPr>
        <p:spPr>
          <a:xfrm>
            <a:off x="508000" y="4531022"/>
            <a:ext cx="47232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6442997" y="4531022"/>
            <a:ext cx="512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b="0" i="0" sz="700" u="none" cap="none" strike="noStrik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3" name="Google Shape;73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4" name="Google Shape;7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83" name="Google Shape;83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9" name="Google Shape;89;p2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90" name="Google Shape;90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7" name="Google Shape;97;p2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8" name="Google Shape;98;p2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9" name="Google Shape;9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2" name="Google Shape;102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8" name="Google Shape;58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7.jpg"/><Relationship Id="rId5" Type="http://schemas.openxmlformats.org/officeDocument/2006/relationships/image" Target="../media/image4.jpg"/><Relationship Id="rId6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jpg"/><Relationship Id="rId4" Type="http://schemas.openxmlformats.org/officeDocument/2006/relationships/image" Target="../media/image10.jpg"/><Relationship Id="rId5" Type="http://schemas.openxmlformats.org/officeDocument/2006/relationships/image" Target="../media/image14.jpg"/><Relationship Id="rId6" Type="http://schemas.openxmlformats.org/officeDocument/2006/relationships/image" Target="../media/image17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7.jpg"/><Relationship Id="rId4" Type="http://schemas.openxmlformats.org/officeDocument/2006/relationships/image" Target="../media/image41.jpg"/><Relationship Id="rId5" Type="http://schemas.openxmlformats.org/officeDocument/2006/relationships/image" Target="../media/image3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g"/><Relationship Id="rId4" Type="http://schemas.openxmlformats.org/officeDocument/2006/relationships/image" Target="../media/image21.jpg"/><Relationship Id="rId5" Type="http://schemas.openxmlformats.org/officeDocument/2006/relationships/image" Target="../media/image31.jpg"/><Relationship Id="rId6" Type="http://schemas.openxmlformats.org/officeDocument/2006/relationships/image" Target="../media/image3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9.jpg"/><Relationship Id="rId4" Type="http://schemas.openxmlformats.org/officeDocument/2006/relationships/image" Target="../media/image40.jpg"/><Relationship Id="rId5" Type="http://schemas.openxmlformats.org/officeDocument/2006/relationships/image" Target="../media/image30.jpg"/><Relationship Id="rId6" Type="http://schemas.openxmlformats.org/officeDocument/2006/relationships/image" Target="../media/image34.jpg"/><Relationship Id="rId7" Type="http://schemas.openxmlformats.org/officeDocument/2006/relationships/image" Target="../media/image33.jpg"/><Relationship Id="rId8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jpg"/><Relationship Id="rId4" Type="http://schemas.openxmlformats.org/officeDocument/2006/relationships/image" Target="../media/image25.jpg"/><Relationship Id="rId5" Type="http://schemas.openxmlformats.org/officeDocument/2006/relationships/image" Target="../media/image26.jpg"/><Relationship Id="rId6" Type="http://schemas.openxmlformats.org/officeDocument/2006/relationships/image" Target="../media/image24.jpg"/><Relationship Id="rId7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hyperlink" Target="mailto:DBJ@gssunnytrails.com" TargetMode="External"/><Relationship Id="rId4" Type="http://schemas.openxmlformats.org/officeDocument/2006/relationships/hyperlink" Target="mailto:CSA@gssunnytrails.com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hyperlink" Target="mailto:DBJ@gssunnytrails.com" TargetMode="External"/><Relationship Id="rId4" Type="http://schemas.openxmlformats.org/officeDocument/2006/relationships/hyperlink" Target="mailto:CSA@gssunnytrails.com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mailto:CSA@gssunnytrails.com" TargetMode="External"/><Relationship Id="rId4" Type="http://schemas.openxmlformats.org/officeDocument/2006/relationships/hyperlink" Target="mailto:DBJ@gssunnytrails.com" TargetMode="External"/><Relationship Id="rId5" Type="http://schemas.openxmlformats.org/officeDocument/2006/relationships/image" Target="../media/image2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3.jpg"/><Relationship Id="rId5" Type="http://schemas.openxmlformats.org/officeDocument/2006/relationships/image" Target="../media/image13.jpg"/><Relationship Id="rId6" Type="http://schemas.openxmlformats.org/officeDocument/2006/relationships/image" Target="../media/image3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jpg"/><Relationship Id="rId4" Type="http://schemas.openxmlformats.org/officeDocument/2006/relationships/image" Target="../media/image19.jpg"/><Relationship Id="rId5" Type="http://schemas.openxmlformats.org/officeDocument/2006/relationships/image" Target="../media/image2.jpg"/><Relationship Id="rId6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7"/>
          <p:cNvSpPr txBox="1"/>
          <p:nvPr>
            <p:ph type="ctrTitle"/>
          </p:nvPr>
        </p:nvSpPr>
        <p:spPr>
          <a:xfrm>
            <a:off x="311708" y="71250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Welcome!  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Sunny Trails Service Unit Meeting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180">
                <a:latin typeface="Trebuchet MS"/>
                <a:ea typeface="Trebuchet MS"/>
                <a:cs typeface="Trebuchet MS"/>
                <a:sym typeface="Trebuchet MS"/>
              </a:rPr>
              <a:t>APRIL 18, 2024</a:t>
            </a:r>
            <a:endParaRPr sz="4180"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12" name="Google Shape;112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solidFill>
            <a:srgbClr val="21B255"/>
          </a:solidFill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Thank you for joining us.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The meeting will start at 7:00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an E-Card to a Rockstar Volunteer</a:t>
            </a:r>
            <a:endParaRPr/>
          </a:p>
        </p:txBody>
      </p:sp>
      <p:pic>
        <p:nvPicPr>
          <p:cNvPr id="184" name="Google Shape;18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4037" y="1152475"/>
            <a:ext cx="2562701" cy="18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7525" y="1152475"/>
            <a:ext cx="2562701" cy="182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97525" y="3117150"/>
            <a:ext cx="2562701" cy="1829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74025" y="3117150"/>
            <a:ext cx="2562715" cy="182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250" y="199638"/>
            <a:ext cx="3780693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7"/>
          <p:cNvSpPr txBox="1"/>
          <p:nvPr/>
        </p:nvSpPr>
        <p:spPr>
          <a:xfrm>
            <a:off x="527750" y="630150"/>
            <a:ext cx="3780600" cy="40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Registration Closes on May 17 or until we reach capacity.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Volunteer Dinner is for all Leaders, Co-Leaders, Treasurers, Cookie Managers, Fall Managers and anyone else in the Troop you want to recognize and spend an evening out with.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You can use Troop money for this event.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</a:pPr>
            <a:r>
              <a:rPr lang="en" sz="1200">
                <a:solidFill>
                  <a:schemeClr val="dk2"/>
                </a:solidFill>
              </a:rPr>
              <a:t>Service Unit Level Awards include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Awards of Distinction</a:t>
            </a:r>
            <a:endParaRPr sz="1200">
              <a:solidFill>
                <a:schemeClr val="dk2"/>
              </a:solidFill>
            </a:endParaRPr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</a:pPr>
            <a:r>
              <a:rPr lang="en" sz="1200">
                <a:solidFill>
                  <a:schemeClr val="dk2"/>
                </a:solidFill>
              </a:rPr>
              <a:t>Years of Service</a:t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8"/>
          <p:cNvSpPr txBox="1"/>
          <p:nvPr>
            <p:ph type="title"/>
          </p:nvPr>
        </p:nvSpPr>
        <p:spPr>
          <a:xfrm>
            <a:off x="372275" y="475300"/>
            <a:ext cx="8520600" cy="39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our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 Unit Team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2023-2024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/>
              <a:t>Organizing Monthly Meetings, Planning Events, Encampments, Managing Fall Product Sales, Cookie Sales, Managing Chula Vista Cookie Cupboard, Raising Money for Share, Holding Recruitment Events.</a:t>
            </a:r>
            <a:endParaRPr sz="2133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</a:t>
            </a:r>
            <a:r>
              <a:rPr lang="en"/>
              <a:t>hank you!!! Thank you!!! Thank you!!!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 to our Volunteer Network</a:t>
            </a:r>
            <a:endParaRPr/>
          </a:p>
        </p:txBody>
      </p:sp>
      <p:sp>
        <p:nvSpPr>
          <p:cNvPr id="204" name="Google Shape;204;p39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Songfest / Leadership Camp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Brownie Encampment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Cookie Kickoff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Planning of Mother Daughter Tea (TBA)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Planning of Recruitment Event (TBA)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We will recognize and celebrate at our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Leadership Camp in April.</a:t>
            </a:r>
            <a:endParaRPr/>
          </a:p>
        </p:txBody>
      </p:sp>
      <p:sp>
        <p:nvSpPr>
          <p:cNvPr id="205" name="Google Shape;205;p39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0625" y="1170125"/>
            <a:ext cx="2072027" cy="155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28125" y="1585850"/>
            <a:ext cx="2504174" cy="1878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21923" y="2392348"/>
            <a:ext cx="2076352" cy="155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1625" y="3300325"/>
            <a:ext cx="1824275" cy="13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</a:t>
            </a:r>
            <a:r>
              <a:rPr lang="en"/>
              <a:t>Positions</a:t>
            </a:r>
            <a:endParaRPr/>
          </a:p>
        </p:txBody>
      </p:sp>
      <p:sp>
        <p:nvSpPr>
          <p:cNvPr id="215" name="Google Shape;215;p40"/>
          <p:cNvSpPr txBox="1"/>
          <p:nvPr>
            <p:ph idx="1" type="body"/>
          </p:nvPr>
        </p:nvSpPr>
        <p:spPr>
          <a:xfrm>
            <a:off x="311700" y="1017725"/>
            <a:ext cx="5168700" cy="203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Recruitment/Registrar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Plan and Organize Recruitment Events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Help place girls that are looking to join Girl Scouts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Support Service Unit through Girl Scout Registration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216" name="Google Shape;21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1798" y="914001"/>
            <a:ext cx="1746755" cy="1259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6600" y="317925"/>
            <a:ext cx="3039427" cy="219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2756200"/>
            <a:ext cx="2776673" cy="208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6883" y="2741500"/>
            <a:ext cx="2815867" cy="211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Positions</a:t>
            </a:r>
            <a:endParaRPr/>
          </a:p>
        </p:txBody>
      </p:sp>
      <p:sp>
        <p:nvSpPr>
          <p:cNvPr id="225" name="Google Shape;225;p41"/>
          <p:cNvSpPr txBox="1"/>
          <p:nvPr>
            <p:ph idx="1" type="body"/>
          </p:nvPr>
        </p:nvSpPr>
        <p:spPr>
          <a:xfrm>
            <a:off x="311700" y="1152475"/>
            <a:ext cx="3999900" cy="124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Recognitions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Plan Recognition Events to Support the Service Unit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endParaRPr/>
          </a:p>
        </p:txBody>
      </p:sp>
      <p:pic>
        <p:nvPicPr>
          <p:cNvPr id="226" name="Google Shape;22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3875" y="376350"/>
            <a:ext cx="2446198" cy="1933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9275" y="2571750"/>
            <a:ext cx="2446200" cy="207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36025" y="2571750"/>
            <a:ext cx="2772378" cy="207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700" y="2571750"/>
            <a:ext cx="1559450" cy="207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Position</a:t>
            </a:r>
            <a:endParaRPr/>
          </a:p>
        </p:txBody>
      </p:sp>
      <p:sp>
        <p:nvSpPr>
          <p:cNvPr id="235" name="Google Shape;235;p42"/>
          <p:cNvSpPr txBox="1"/>
          <p:nvPr>
            <p:ph idx="1" type="body"/>
          </p:nvPr>
        </p:nvSpPr>
        <p:spPr>
          <a:xfrm>
            <a:off x="311700" y="1017725"/>
            <a:ext cx="3999900" cy="151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Treasurer (Shadow)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Track Troop Finances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Teach other Treasurer how to manage their troop finances and file their reports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Support Service Unit Where needed</a:t>
            </a:r>
            <a:endParaRPr/>
          </a:p>
        </p:txBody>
      </p:sp>
      <p:pic>
        <p:nvPicPr>
          <p:cNvPr id="236" name="Google Shape;23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64062" y="1017725"/>
            <a:ext cx="2854364" cy="189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5987" y="2571750"/>
            <a:ext cx="2066924" cy="1372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2400" y="2830825"/>
            <a:ext cx="2279199" cy="1513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9849" y="3329588"/>
            <a:ext cx="2279199" cy="1513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99050" y="2571751"/>
            <a:ext cx="2675425" cy="1776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11700" y="3851100"/>
            <a:ext cx="1467101" cy="1100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 Positions</a:t>
            </a:r>
            <a:endParaRPr/>
          </a:p>
        </p:txBody>
      </p:sp>
      <p:sp>
        <p:nvSpPr>
          <p:cNvPr id="247" name="Google Shape;247;p43"/>
          <p:cNvSpPr txBox="1"/>
          <p:nvPr>
            <p:ph idx="1" type="body"/>
          </p:nvPr>
        </p:nvSpPr>
        <p:spPr>
          <a:xfrm>
            <a:off x="311700" y="1152475"/>
            <a:ext cx="450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Encampment (Shadow)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Plan and organize encampments for Sunny Trails (Usually 1 Encampment per year)</a:t>
            </a:r>
            <a:endParaRPr/>
          </a:p>
        </p:txBody>
      </p:sp>
      <p:pic>
        <p:nvPicPr>
          <p:cNvPr id="248" name="Google Shape;24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5523" y="2615825"/>
            <a:ext cx="1654026" cy="2205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3875" y="2659884"/>
            <a:ext cx="1654025" cy="220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64700" y="2615809"/>
            <a:ext cx="1654025" cy="2205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84137" y="2615819"/>
            <a:ext cx="2940525" cy="220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4125" y="294025"/>
            <a:ext cx="2804574" cy="21034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7" name="Google Shape;257;p44"/>
          <p:cNvGraphicFramePr/>
          <p:nvPr/>
        </p:nvGraphicFramePr>
        <p:xfrm>
          <a:off x="1700699" y="99097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{0B0F71CA-AED9-4419-96B8-896C0A1827F6}</a:tableStyleId>
              </a:tblPr>
              <a:tblGrid>
                <a:gridCol w="1947825"/>
                <a:gridCol w="1536750"/>
                <a:gridCol w="2258025"/>
              </a:tblGrid>
              <a:tr h="328275">
                <a:tc gridSpan="3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" sz="1400" u="none" cap="none" strike="noStrike"/>
                        <a:t>Sunny Trails Service Unit Team</a:t>
                      </a:r>
                      <a:endParaRPr sz="1100" u="none" cap="none" strike="noStrike"/>
                    </a:p>
                  </a:txBody>
                  <a:tcPr marT="34300" marB="34300" marR="68600" marL="68600"/>
                </a:tc>
                <a:tc hMerge="1"/>
                <a:tc hMerge="1"/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Daisy, Brownie, Junior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Cindy Saenz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DBJ@gssunnytrails.com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Service Unit Manager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0"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Cadette, Senior, Ambassador Troops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b="0" i="0" lang="en" sz="1100" u="sng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CSA@gssunnytrails.com</a:t>
                      </a:r>
                      <a:endParaRPr b="0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 Troops Support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Dolly Purificacion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newtroops@gssunnytrails.com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3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 and Troop Financials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Marilou Thomas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treasurer@gssunnytrails.com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Registrar/Recruitment 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Amber Vissuet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registrar@gssunnytrails.com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378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Committee Chair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Julia Robles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cookies@gssunnytrails.com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Product Sales Nuts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Karen Pickens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nuts@gssunnytrails.com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OPEN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recognitions@gssunnytrails.com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4425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Activity Consultant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50">
                          <a:solidFill>
                            <a:srgbClr val="545454"/>
                          </a:solidFill>
                          <a:highlight>
                            <a:srgbClr val="FFFFFF"/>
                          </a:highlight>
                          <a:latin typeface="Lato"/>
                          <a:ea typeface="Lato"/>
                          <a:cs typeface="Lato"/>
                          <a:sym typeface="Lato"/>
                        </a:rPr>
                        <a:t>Caroline Montenegro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050">
                          <a:highlight>
                            <a:srgbClr val="FFFFFF"/>
                          </a:highlight>
                          <a:latin typeface="Lato"/>
                          <a:ea typeface="Lato"/>
                          <a:cs typeface="Lato"/>
                          <a:sym typeface="Lato"/>
                        </a:rPr>
                        <a:t>cmontenegro@sdgirlscouts.org</a:t>
                      </a:r>
                      <a:endParaRPr b="1"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</a:tr>
              <a:tr h="22502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 Director	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Marisa Segoviano 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encampment@gssunnytrails.com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Sunny Trails Website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Debbie Lechner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website@gssunnytrails.com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  <a:tr h="2507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 Coordinator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Selena Ellis-Vizcarra</a:t>
                      </a:r>
                      <a:endParaRPr sz="1100" u="none" cap="none" strike="noStrike">
                        <a:solidFill>
                          <a:srgbClr val="073763"/>
                        </a:solidFill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T="34300" marB="34300" marR="68600" marL="68600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n" sz="1100" u="none" cap="none" strike="noStrike">
                          <a:solidFill>
                            <a:srgbClr val="073763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share@gssunnytrails.com</a:t>
                      </a:r>
                      <a:endParaRPr sz="1100" u="none" cap="none" strike="noStrike">
                        <a:solidFill>
                          <a:srgbClr val="073763"/>
                        </a:solidFill>
                      </a:endParaRPr>
                    </a:p>
                  </a:txBody>
                  <a:tcPr marT="34300" marB="34300" marR="68600" marL="68600"/>
                </a:tc>
              </a:tr>
            </a:tbl>
          </a:graphicData>
        </a:graphic>
      </p:graphicFrame>
      <p:sp>
        <p:nvSpPr>
          <p:cNvPr id="258" name="Google Shape;258;p44"/>
          <p:cNvSpPr txBox="1"/>
          <p:nvPr/>
        </p:nvSpPr>
        <p:spPr>
          <a:xfrm>
            <a:off x="690882" y="267769"/>
            <a:ext cx="8216700" cy="56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Trebuchet MS"/>
              <a:buNone/>
            </a:pPr>
            <a:r>
              <a:rPr i="0" lang="en" sz="2700" u="none" cap="none" strike="noStrike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Thank You for Joining Us!</a:t>
            </a:r>
            <a:endParaRPr i="0" sz="1100" u="none" cap="none" strike="noStrike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5"/>
          <p:cNvSpPr txBox="1"/>
          <p:nvPr>
            <p:ph type="title"/>
          </p:nvPr>
        </p:nvSpPr>
        <p:spPr>
          <a:xfrm>
            <a:off x="936900" y="443175"/>
            <a:ext cx="7270200" cy="54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t/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t/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1B255"/>
              </a:buClr>
              <a:buSzPct val="100000"/>
              <a:buFont typeface="Trebuchet MS"/>
              <a:buNone/>
            </a:pPr>
            <a:r>
              <a:rPr b="1" lang="en">
                <a:solidFill>
                  <a:srgbClr val="00AE58"/>
                </a:solidFill>
                <a:latin typeface="Proxima Nova"/>
                <a:ea typeface="Proxima Nova"/>
                <a:cs typeface="Proxima Nova"/>
                <a:sym typeface="Proxima Nova"/>
              </a:rPr>
              <a:t>Please join us at our next meeting on Thursday, May 16th 2024.  Our next meeting will be a in-person Meeting Starting at 7 p.m.</a:t>
            </a:r>
            <a:endParaRPr b="1">
              <a:solidFill>
                <a:srgbClr val="00AE58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grpSp>
        <p:nvGrpSpPr>
          <p:cNvPr id="264" name="Google Shape;264;p45"/>
          <p:cNvGrpSpPr/>
          <p:nvPr/>
        </p:nvGrpSpPr>
        <p:grpSpPr>
          <a:xfrm>
            <a:off x="2493351" y="2441681"/>
            <a:ext cx="4073666" cy="2079988"/>
            <a:chOff x="2619815" y="3420263"/>
            <a:chExt cx="3944293" cy="1864958"/>
          </a:xfrm>
        </p:grpSpPr>
        <p:pic>
          <p:nvPicPr>
            <p:cNvPr id="265" name="Google Shape;265;p4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849667" y="3420263"/>
              <a:ext cx="3714442" cy="186495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6" name="Google Shape;266;p45"/>
            <p:cNvSpPr txBox="1"/>
            <p:nvPr/>
          </p:nvSpPr>
          <p:spPr>
            <a:xfrm>
              <a:off x="2619815" y="3760423"/>
              <a:ext cx="2139600" cy="40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34275" lIns="68575" spcFirstLastPara="1" rIns="68575" wrap="square" tIns="342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21B255"/>
                </a:buClr>
                <a:buSzPts val="2600"/>
                <a:buFont typeface="Arial Rounded"/>
                <a:buNone/>
              </a:pPr>
              <a:r>
                <a:rPr b="1" i="0" lang="en" sz="2600" u="none" cap="none" strike="noStrike">
                  <a:solidFill>
                    <a:srgbClr val="21B255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Sunny Trails</a:t>
              </a:r>
              <a:endPara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8"/>
          <p:cNvSpPr txBox="1"/>
          <p:nvPr/>
        </p:nvSpPr>
        <p:spPr>
          <a:xfrm>
            <a:off x="1656125" y="891450"/>
            <a:ext cx="6096000" cy="975900"/>
          </a:xfrm>
          <a:prstGeom prst="rect">
            <a:avLst/>
          </a:prstGeom>
          <a:noFill/>
          <a:ln cap="flat" cmpd="sng" w="9525">
            <a:solidFill>
              <a:srgbClr val="00AE5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7818"/>
              </a:buClr>
              <a:buSzPts val="2400"/>
              <a:buFont typeface="Trebuchet MS"/>
              <a:buNone/>
            </a:pPr>
            <a:r>
              <a:rPr b="0" i="0" lang="en" sz="2400" u="none" cap="none" strike="noStrik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Sunny Trails Service Unit Managers</a:t>
            </a:r>
            <a:endParaRPr b="0" i="0" sz="600" u="none" cap="none" strike="noStrike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graphicFrame>
        <p:nvGraphicFramePr>
          <p:cNvPr id="118" name="Google Shape;118;p28"/>
          <p:cNvGraphicFramePr/>
          <p:nvPr/>
        </p:nvGraphicFramePr>
        <p:xfrm>
          <a:off x="1656137" y="199154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{0B0F71CA-AED9-4419-96B8-896C0A1827F6}</a:tableStyleId>
              </a:tblPr>
              <a:tblGrid>
                <a:gridCol w="3048000"/>
                <a:gridCol w="3048000"/>
              </a:tblGrid>
              <a:tr h="16038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300"/>
                        <a:buFont typeface="Arial"/>
                        <a:buNone/>
                      </a:pPr>
                      <a:r>
                        <a:t/>
                      </a:r>
                      <a:endParaRPr sz="3300" u="none" cap="none" strike="noStrike">
                        <a:solidFill>
                          <a:srgbClr val="3F7818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B255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21B255"/>
                    </a:solidFill>
                  </a:tcPr>
                </a:tc>
              </a:tr>
              <a:tr h="6755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>
                          <a:solidFill>
                            <a:srgbClr val="3D7418"/>
                          </a:solidFill>
                        </a:rPr>
                        <a:t>Cindy Saenz</a:t>
                      </a:r>
                      <a:r>
                        <a:rPr lang="en" sz="2100" u="none" cap="none" strike="noStrike">
                          <a:solidFill>
                            <a:srgbClr val="3D7418"/>
                          </a:solidFill>
                        </a:rPr>
                        <a:t> </a:t>
                      </a:r>
                      <a:endParaRPr sz="1100" u="none" cap="none" strike="noStrike">
                        <a:solidFill>
                          <a:srgbClr val="3D7418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sng" cap="none" strike="noStrike">
                          <a:solidFill>
                            <a:srgbClr val="3D7418"/>
                          </a:solidFill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DBJ@gssunnytrails.com</a:t>
                      </a:r>
                      <a:endParaRPr sz="1200" u="none" cap="none" strike="noStrike">
                        <a:solidFill>
                          <a:srgbClr val="3D7418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100"/>
                        <a:buFont typeface="Arial"/>
                        <a:buNone/>
                      </a:pPr>
                      <a:r>
                        <a:rPr lang="en" sz="2100">
                          <a:solidFill>
                            <a:srgbClr val="3D7418"/>
                          </a:solidFill>
                        </a:rPr>
                        <a:t>Julia Robles</a:t>
                      </a:r>
                      <a:endParaRPr sz="1100" u="none" cap="none" strike="noStrike">
                        <a:solidFill>
                          <a:srgbClr val="3D7418"/>
                        </a:solidFill>
                      </a:endParaRP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0" i="0" lang="en" sz="1200" u="sng" cap="none" strike="noStrike">
                          <a:solidFill>
                            <a:srgbClr val="3D7418"/>
                          </a:solidFill>
                          <a:latin typeface="Lato"/>
                          <a:ea typeface="Lato"/>
                          <a:cs typeface="Lato"/>
                          <a:sym typeface="Lato"/>
                          <a:hlinkClick r:id="rId4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CSA@gssunnytrails.com</a:t>
                      </a:r>
                      <a:endParaRPr sz="3000" u="none" cap="none" strike="noStrike">
                        <a:solidFill>
                          <a:srgbClr val="3D7418"/>
                        </a:solidFill>
                      </a:endParaRPr>
                    </a:p>
                  </a:txBody>
                  <a:tcPr marT="34300" marB="34300" marR="68600" marL="68600">
                    <a:lnL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119" name="Google Shape;119;p28"/>
          <p:cNvSpPr/>
          <p:nvPr/>
        </p:nvSpPr>
        <p:spPr>
          <a:xfrm flipH="1" rot="-1879981">
            <a:off x="4601077" y="1796088"/>
            <a:ext cx="1181513" cy="574088"/>
          </a:xfrm>
          <a:prstGeom prst="ellipse">
            <a:avLst/>
          </a:prstGeom>
          <a:solidFill>
            <a:schemeClr val="lt1"/>
          </a:solidFill>
          <a:ln cap="rnd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b="0" i="0" lang="en" sz="9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You</a:t>
            </a:r>
            <a:r>
              <a:rPr b="0" i="0" lang="en" sz="9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r Mee</a:t>
            </a:r>
            <a:r>
              <a:rPr lang="en" sz="900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ting </a:t>
            </a:r>
            <a:r>
              <a:rPr b="0" i="0" lang="en" sz="900" u="none" cap="none" strike="noStrike">
                <a:solidFill>
                  <a:schemeClr val="accent2"/>
                </a:solidFill>
                <a:latin typeface="Trebuchet MS"/>
                <a:ea typeface="Trebuchet MS"/>
                <a:cs typeface="Trebuchet MS"/>
                <a:sym typeface="Trebuchet MS"/>
              </a:rPr>
              <a:t>Host Tonight</a:t>
            </a:r>
            <a:endParaRPr b="0" i="0" sz="1200" u="none" cap="none" strike="noStrike">
              <a:solidFill>
                <a:schemeClr val="accent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8"/>
          <p:cNvPicPr preferRelativeResize="0"/>
          <p:nvPr/>
        </p:nvPicPr>
        <p:blipFill rotWithShape="1">
          <a:blip r:embed="rId5">
            <a:alphaModFix/>
          </a:blip>
          <a:srcRect b="2996" l="0" r="11008" t="16894"/>
          <a:stretch/>
        </p:blipFill>
        <p:spPr>
          <a:xfrm>
            <a:off x="2543125" y="2066174"/>
            <a:ext cx="1235985" cy="148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51975" y="2091575"/>
            <a:ext cx="1069906" cy="143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9"/>
          <p:cNvSpPr txBox="1"/>
          <p:nvPr>
            <p:ph type="title"/>
          </p:nvPr>
        </p:nvSpPr>
        <p:spPr>
          <a:xfrm>
            <a:off x="311700" y="0"/>
            <a:ext cx="85206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</a:t>
            </a:r>
            <a:r>
              <a:rPr lang="en"/>
              <a:t>Meeting Agenda</a:t>
            </a:r>
            <a:endParaRPr/>
          </a:p>
        </p:txBody>
      </p:sp>
      <p:sp>
        <p:nvSpPr>
          <p:cNvPr id="127" name="Google Shape;127;p29"/>
          <p:cNvSpPr txBox="1"/>
          <p:nvPr>
            <p:ph idx="1" type="body"/>
          </p:nvPr>
        </p:nvSpPr>
        <p:spPr>
          <a:xfrm>
            <a:off x="311700" y="467200"/>
            <a:ext cx="3999900" cy="467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Welcome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Announcements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Flag Ceremony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Service Unit News</a:t>
            </a:r>
            <a:endParaRPr sz="16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Space Scientist Badge Workshop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YMCA Camp Surf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Live Scan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Michelle Mullen GSSD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Cathy Ejica / Caroline Montenegro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Volunteer Recognition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Volunteer Appreciation Dinner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Service Unit Open Positions</a:t>
            </a:r>
            <a:endParaRPr sz="14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Council Events</a:t>
            </a:r>
            <a:endParaRPr sz="1400"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 sz="1400">
                <a:solidFill>
                  <a:schemeClr val="dk1"/>
                </a:solidFill>
              </a:rPr>
              <a:t>Taste of Camp </a:t>
            </a:r>
            <a:endParaRPr sz="1400">
              <a:solidFill>
                <a:schemeClr val="dk1"/>
              </a:solidFill>
            </a:endParaRPr>
          </a:p>
          <a:p>
            <a:pPr indent="0" lvl="0" marL="9144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</a:endParaRPr>
          </a:p>
        </p:txBody>
      </p:sp>
      <p:pic>
        <p:nvPicPr>
          <p:cNvPr id="128" name="Google Shape;128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57101" y="1521663"/>
            <a:ext cx="3714600" cy="1865100"/>
          </a:xfrm>
          <a:prstGeom prst="rect">
            <a:avLst/>
          </a:prstGeom>
          <a:noFill/>
          <a:ln cap="flat" cmpd="sng" w="9525">
            <a:solidFill>
              <a:srgbClr val="00517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30"/>
          <p:cNvSpPr txBox="1"/>
          <p:nvPr>
            <p:ph type="ctrTitle"/>
          </p:nvPr>
        </p:nvSpPr>
        <p:spPr>
          <a:xfrm>
            <a:off x="311700" y="239900"/>
            <a:ext cx="8520600" cy="792600"/>
          </a:xfrm>
          <a:prstGeom prst="rect">
            <a:avLst/>
          </a:prstGeom>
          <a:solidFill>
            <a:srgbClr val="21B255"/>
          </a:solidFill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>
                <a:solidFill>
                  <a:schemeClr val="lt1"/>
                </a:solidFill>
              </a:rPr>
              <a:t>Flag </a:t>
            </a:r>
            <a:r>
              <a:rPr lang="en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Ceremony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4" name="Google Shape;134;p30"/>
          <p:cNvSpPr txBox="1"/>
          <p:nvPr>
            <p:ph idx="1" type="subTitle"/>
          </p:nvPr>
        </p:nvSpPr>
        <p:spPr>
          <a:xfrm>
            <a:off x="311700" y="1055275"/>
            <a:ext cx="8520600" cy="607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latin typeface="Proxima Nova"/>
                <a:ea typeface="Proxima Nova"/>
                <a:cs typeface="Proxima Nova"/>
                <a:sym typeface="Proxima Nova"/>
              </a:rPr>
              <a:t>Presented by Girl Scout Troop # 5169 </a:t>
            </a:r>
            <a:endParaRPr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5" name="Google Shape;135;p30"/>
          <p:cNvSpPr txBox="1"/>
          <p:nvPr>
            <p:ph type="ctrTitle"/>
          </p:nvPr>
        </p:nvSpPr>
        <p:spPr>
          <a:xfrm>
            <a:off x="311700" y="1685850"/>
            <a:ext cx="8520600" cy="792600"/>
          </a:xfrm>
          <a:prstGeom prst="rect">
            <a:avLst/>
          </a:prstGeom>
          <a:solidFill>
            <a:srgbClr val="21B255"/>
          </a:solidFill>
          <a:ln>
            <a:noFill/>
          </a:ln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</a:pPr>
            <a:r>
              <a:rPr lang="en">
                <a:solidFill>
                  <a:schemeClr val="lt1"/>
                </a:solidFill>
              </a:rPr>
              <a:t>Girl Scout Promise/Law</a:t>
            </a:r>
            <a:endParaRPr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36" name="Google Shape;136;p30"/>
          <p:cNvSpPr txBox="1"/>
          <p:nvPr>
            <p:ph idx="1" type="subTitle"/>
          </p:nvPr>
        </p:nvSpPr>
        <p:spPr>
          <a:xfrm>
            <a:off x="311700" y="2501225"/>
            <a:ext cx="3706800" cy="1848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On my honor, I will try: </a:t>
            </a:r>
            <a:br>
              <a:rPr lang="en" sz="2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</a:br>
            <a:r>
              <a:rPr lang="en" sz="2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To serve God* and my country,</a:t>
            </a:r>
            <a:r>
              <a:rPr lang="en" sz="2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To help people at all times,</a:t>
            </a:r>
            <a:r>
              <a:rPr lang="en" sz="2300">
                <a:solidFill>
                  <a:srgbClr val="202124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en" sz="2300">
                <a:solidFill>
                  <a:srgbClr val="040C28"/>
                </a:solidFill>
                <a:latin typeface="Roboto"/>
                <a:ea typeface="Roboto"/>
                <a:cs typeface="Roboto"/>
                <a:sym typeface="Roboto"/>
              </a:rPr>
              <a:t>And to live by the Girl Scout Law.</a:t>
            </a:r>
            <a:endParaRPr sz="3600"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4308425" y="2501225"/>
            <a:ext cx="4561500" cy="2493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900">
                <a:solidFill>
                  <a:schemeClr val="dk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 will do my best to be honest and fair, friendly and helpful, considerate and caring, courageous and strong, and responsible for what I say and do, and to respect myself and others, respect authority, use resources wisely, make the world a better place, and be a sister to every Girl Scout.</a:t>
            </a:r>
            <a:endParaRPr sz="20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21B255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Seeking Troops for SU Meeting Flag Ceremony</a:t>
            </a:r>
            <a:endParaRPr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143" name="Google Shape;143;p31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We are looking for troops to come help us start our Service Unit Meetings.  If you troop is interested in 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participating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please reach out to Susanna King at </a:t>
            </a:r>
            <a:r>
              <a:rPr lang="en" sz="16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3"/>
              </a:rPr>
              <a:t>CSA@gssunnytrails.com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 or </a:t>
            </a:r>
            <a:r>
              <a:rPr lang="en" sz="1600" u="sng">
                <a:solidFill>
                  <a:schemeClr val="hlink"/>
                </a:solidFill>
                <a:latin typeface="Proxima Nova"/>
                <a:ea typeface="Proxima Nova"/>
                <a:cs typeface="Proxima Nova"/>
                <a:sym typeface="Proxima Nova"/>
                <a:hlinkClick r:id="rId4"/>
              </a:rPr>
              <a:t>DBJ@gssunnytrails.com</a:t>
            </a: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 to sign up.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Each Girl Scout who participates in the flag ceremony will earn this Sunny Trails Ceremony patch.  </a:t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44" name="Google Shape;14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50850" y="1574800"/>
            <a:ext cx="2605198" cy="257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3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3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3" name="Google Shape;15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0196" y="244125"/>
            <a:ext cx="1823626" cy="243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4450" y="244125"/>
            <a:ext cx="2619574" cy="19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5200" y="244125"/>
            <a:ext cx="3540200" cy="458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94438" y="2404275"/>
            <a:ext cx="2619576" cy="196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solidFill>
            <a:srgbClr val="21B255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Proxima Nova"/>
                <a:ea typeface="Proxima Nova"/>
                <a:cs typeface="Proxima Nova"/>
                <a:sym typeface="Proxima Nova"/>
              </a:rPr>
              <a:t>LiveScan - Don’t miss this opportunity! </a:t>
            </a:r>
            <a:endParaRPr>
              <a:solidFill>
                <a:srgbClr val="FFFFFF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7" name="Google Shape;16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Thank you to all have gone to get their LiveScan done! 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If you need to get your LiveScan done, please send an email to </a:t>
            </a: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customercare@sdgirlscouts.org with-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Subject: Fingerprinting- Sunny Trails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Message: I would like to sign up for fingerprinting.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Troop #: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Trebuchet MS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Role: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Trebuchet MS"/>
                <a:ea typeface="Trebuchet MS"/>
                <a:cs typeface="Trebuchet MS"/>
                <a:sym typeface="Trebuchet MS"/>
              </a:rPr>
              <a:t>and of course 2023/</a:t>
            </a:r>
            <a:r>
              <a:rPr b="1" lang="en">
                <a:latin typeface="Trebuchet MS"/>
                <a:ea typeface="Trebuchet MS"/>
                <a:cs typeface="Trebuchet MS"/>
                <a:sym typeface="Trebuchet MS"/>
              </a:rPr>
              <a:t>2024 Membership</a:t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Volunteer Recognition</a:t>
            </a:r>
            <a:endParaRPr/>
          </a:p>
        </p:txBody>
      </p:sp>
      <p:sp>
        <p:nvSpPr>
          <p:cNvPr id="173" name="Google Shape;173;p3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Nominations are now being accepted for 2024 Awards. Nominations and endorsements may be submitted online through Monday, June 3, 2024</a:t>
            </a:r>
            <a:endParaRPr sz="15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74" name="Google Shape;174;p3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5" name="Google Shape;17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8200" y="445025"/>
            <a:ext cx="2818701" cy="232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33800" y="2007805"/>
            <a:ext cx="2298501" cy="272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03275" y="2649300"/>
            <a:ext cx="2911750" cy="218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0100" y="2759450"/>
            <a:ext cx="2618000" cy="196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